
<file path=[Content_Types].xml><?xml version="1.0" encoding="utf-8"?>
<Types xmlns="http://schemas.openxmlformats.org/package/2006/content-types">
  <Default Extension="jpe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6" r:id="rId2"/>
    <p:sldId id="271"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31"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2" r:id="rId74"/>
    <p:sldId id="333" r:id="rId75"/>
    <p:sldId id="334" r:id="rId76"/>
    <p:sldId id="337" r:id="rId77"/>
    <p:sldId id="335" r:id="rId78"/>
    <p:sldId id="336" r:id="rId79"/>
    <p:sldId id="338" r:id="rId80"/>
    <p:sldId id="339" r:id="rId81"/>
    <p:sldId id="340"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4291" autoAdjust="0"/>
  </p:normalViewPr>
  <p:slideViewPr>
    <p:cSldViewPr snapToGrid="0">
      <p:cViewPr>
        <p:scale>
          <a:sx n="55" d="100"/>
          <a:sy n="55" d="100"/>
        </p:scale>
        <p:origin x="1356"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BB56B-B60F-4CFA-A1F5-50D3BA76400D}" type="datetimeFigureOut">
              <a:rPr lang="es-HN" smtClean="0"/>
              <a:t>23/3/2022</a:t>
            </a:fld>
            <a:endParaRPr lang="es-HN"/>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HN"/>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50B0CD-2BB0-4937-B572-5F26A410D2D9}" type="slidenum">
              <a:rPr lang="es-HN" smtClean="0"/>
              <a:t>‹Nº›</a:t>
            </a:fld>
            <a:endParaRPr lang="es-HN"/>
          </a:p>
        </p:txBody>
      </p:sp>
    </p:spTree>
    <p:extLst>
      <p:ext uri="{BB962C8B-B14F-4D97-AF65-F5344CB8AC3E}">
        <p14:creationId xmlns:p14="http://schemas.microsoft.com/office/powerpoint/2010/main" val="3448879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Posteriormente se procede a verificar y calificar el nivel de eficacia del control, pero antes de construir dicha matriz, se realizó una reunión con los directivos de la EPS, donde se expusieron los activos con sus diferentes amenazas, con su impacto potencial y riesgo potencial, es decir el impacto que se podría generar en caso de materializarse alguna de las amenazas antes mencionadas, y a su vez excluyendo los controles que se tienen, esto con el fin de que las directivas de la EPS tengan una visión de sus riesgos antes de los controles es decir sus riesgos potenciales.</a:t>
            </a:r>
            <a:endParaRPr lang="es-HN" dirty="0"/>
          </a:p>
        </p:txBody>
      </p:sp>
      <p:sp>
        <p:nvSpPr>
          <p:cNvPr id="4" name="Marcador de número de diapositiva 3"/>
          <p:cNvSpPr>
            <a:spLocks noGrp="1"/>
          </p:cNvSpPr>
          <p:nvPr>
            <p:ph type="sldNum" sz="quarter" idx="5"/>
          </p:nvPr>
        </p:nvSpPr>
        <p:spPr/>
        <p:txBody>
          <a:bodyPr/>
          <a:lstStyle/>
          <a:p>
            <a:fld id="{0150B0CD-2BB0-4937-B572-5F26A410D2D9}" type="slidenum">
              <a:rPr lang="es-HN" smtClean="0"/>
              <a:t>24</a:t>
            </a:fld>
            <a:endParaRPr lang="es-HN"/>
          </a:p>
        </p:txBody>
      </p:sp>
    </p:spTree>
    <p:extLst>
      <p:ext uri="{BB962C8B-B14F-4D97-AF65-F5344CB8AC3E}">
        <p14:creationId xmlns:p14="http://schemas.microsoft.com/office/powerpoint/2010/main" val="1039602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Además de las consideraciones para establecer el impacto, también es necesario establecer unas zonas de riesgo, las cuales se detallan en un mapa de calor, y con las cuales la EPS deberá tomar las medidas necesarias para salvaguardar los activos involucrados.</a:t>
            </a:r>
          </a:p>
          <a:p>
            <a:r>
              <a:rPr lang="es-MX" dirty="0"/>
              <a:t>Teniendo la escala de impacto y el mapa de calor construido, se comunica a los directivos de la EPS y se presenta un informe del conteo de amenazas por cada una de las zonas de riesgo.</a:t>
            </a:r>
            <a:endParaRPr lang="es-HN" dirty="0"/>
          </a:p>
        </p:txBody>
      </p:sp>
      <p:sp>
        <p:nvSpPr>
          <p:cNvPr id="4" name="Marcador de número de diapositiva 3"/>
          <p:cNvSpPr>
            <a:spLocks noGrp="1"/>
          </p:cNvSpPr>
          <p:nvPr>
            <p:ph type="sldNum" sz="quarter" idx="5"/>
          </p:nvPr>
        </p:nvSpPr>
        <p:spPr/>
        <p:txBody>
          <a:bodyPr/>
          <a:lstStyle/>
          <a:p>
            <a:fld id="{0150B0CD-2BB0-4937-B572-5F26A410D2D9}" type="slidenum">
              <a:rPr lang="es-HN" smtClean="0"/>
              <a:t>26</a:t>
            </a:fld>
            <a:endParaRPr lang="es-HN"/>
          </a:p>
        </p:txBody>
      </p:sp>
    </p:spTree>
    <p:extLst>
      <p:ext uri="{BB962C8B-B14F-4D97-AF65-F5344CB8AC3E}">
        <p14:creationId xmlns:p14="http://schemas.microsoft.com/office/powerpoint/2010/main" val="185180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Con esta visión preliminar del impacto potencial y los riesgos potenciales, se procedió a verificar los controles que se tienen activos por cada amenaza y que a su vez custodian los activos antes inventariados, para lo cual se creó una matriz por cada amenaza. Dicha matriz se presentó ante el comité SGI de la EPS y fue aprobada por el mismo</a:t>
            </a:r>
            <a:endParaRPr lang="es-HN" dirty="0"/>
          </a:p>
        </p:txBody>
      </p:sp>
      <p:sp>
        <p:nvSpPr>
          <p:cNvPr id="4" name="Marcador de número de diapositiva 3"/>
          <p:cNvSpPr>
            <a:spLocks noGrp="1"/>
          </p:cNvSpPr>
          <p:nvPr>
            <p:ph type="sldNum" sz="quarter" idx="5"/>
          </p:nvPr>
        </p:nvSpPr>
        <p:spPr/>
        <p:txBody>
          <a:bodyPr/>
          <a:lstStyle/>
          <a:p>
            <a:fld id="{0150B0CD-2BB0-4937-B572-5F26A410D2D9}" type="slidenum">
              <a:rPr lang="es-HN" smtClean="0"/>
              <a:t>29</a:t>
            </a:fld>
            <a:endParaRPr lang="es-HN"/>
          </a:p>
        </p:txBody>
      </p:sp>
    </p:spTree>
    <p:extLst>
      <p:ext uri="{BB962C8B-B14F-4D97-AF65-F5344CB8AC3E}">
        <p14:creationId xmlns:p14="http://schemas.microsoft.com/office/powerpoint/2010/main" val="1948807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Se observa que el impacto potencial para el tipo de activo hardware tiene un valor de “5” es decir un impacto catastrófico para la EPS, sin embargo después de verificar la implementación y eficacia del control el impacto pasa de potencial a residual con un valor de “1,7”. El ejercicio anterior se realizó con todos los tipos de activos y por cada amenaza, dando como resultado la matriz que se encuentra en la Matriz de impacto residual y riesgo residual.</a:t>
            </a:r>
            <a:endParaRPr lang="es-HN" dirty="0"/>
          </a:p>
        </p:txBody>
      </p:sp>
      <p:sp>
        <p:nvSpPr>
          <p:cNvPr id="4" name="Marcador de número de diapositiva 3"/>
          <p:cNvSpPr>
            <a:spLocks noGrp="1"/>
          </p:cNvSpPr>
          <p:nvPr>
            <p:ph type="sldNum" sz="quarter" idx="5"/>
          </p:nvPr>
        </p:nvSpPr>
        <p:spPr/>
        <p:txBody>
          <a:bodyPr/>
          <a:lstStyle/>
          <a:p>
            <a:fld id="{0150B0CD-2BB0-4937-B572-5F26A410D2D9}" type="slidenum">
              <a:rPr lang="es-HN" smtClean="0"/>
              <a:t>46</a:t>
            </a:fld>
            <a:endParaRPr lang="es-HN"/>
          </a:p>
        </p:txBody>
      </p:sp>
    </p:spTree>
    <p:extLst>
      <p:ext uri="{BB962C8B-B14F-4D97-AF65-F5344CB8AC3E}">
        <p14:creationId xmlns:p14="http://schemas.microsoft.com/office/powerpoint/2010/main" val="677367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Ejemplo para calcular el impacto residual, para el tipo de amenaza ‘desastres naturales’. En donde el impacto residual es “1,7”, resultado de dividir el valor de impacto potencial (5) entre la eficacia del control (3)</a:t>
            </a:r>
          </a:p>
          <a:p>
            <a:r>
              <a:rPr lang="es-MX" dirty="0"/>
              <a:t>Se observa que el impacto potencial para el tipo de activo hardware tiene un valor de “5” es decir un impacto catastrófico para la EPS, sin embargo después de verificar la implementación y eficacia del control el impacto pasa de potencial a residual con un valor de “1,7”. El ejercicio anterior se realizó con todos los tipos de activos y por cada amenaza, dando como resultado la matriz que se encuentra en la Matriz de impacto residual y riesgo residual.</a:t>
            </a:r>
            <a:endParaRPr lang="es-HN" dirty="0"/>
          </a:p>
        </p:txBody>
      </p:sp>
      <p:sp>
        <p:nvSpPr>
          <p:cNvPr id="4" name="Marcador de número de diapositiva 3"/>
          <p:cNvSpPr>
            <a:spLocks noGrp="1"/>
          </p:cNvSpPr>
          <p:nvPr>
            <p:ph type="sldNum" sz="quarter" idx="5"/>
          </p:nvPr>
        </p:nvSpPr>
        <p:spPr/>
        <p:txBody>
          <a:bodyPr/>
          <a:lstStyle/>
          <a:p>
            <a:fld id="{0150B0CD-2BB0-4937-B572-5F26A410D2D9}" type="slidenum">
              <a:rPr lang="es-HN" smtClean="0"/>
              <a:t>47</a:t>
            </a:fld>
            <a:endParaRPr lang="es-HN"/>
          </a:p>
        </p:txBody>
      </p:sp>
    </p:spTree>
    <p:extLst>
      <p:ext uri="{BB962C8B-B14F-4D97-AF65-F5344CB8AC3E}">
        <p14:creationId xmlns:p14="http://schemas.microsoft.com/office/powerpoint/2010/main" val="1323524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D08101E-938D-4483-BE16-34728DBBC31F}" type="datetimeFigureOut">
              <a:rPr lang="es-HN" smtClean="0"/>
              <a:t>23/3/2022</a:t>
            </a:fld>
            <a:endParaRPr lang="es-H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H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E5D4486-13BE-470D-9680-B0B52755B25C}" type="slidenum">
              <a:rPr lang="es-HN" smtClean="0"/>
              <a:t>‹Nº›</a:t>
            </a:fld>
            <a:endParaRPr lang="es-H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7909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D08101E-938D-4483-BE16-34728DBBC31F}" type="datetimeFigureOut">
              <a:rPr lang="es-HN" smtClean="0"/>
              <a:t>23/3/2022</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518613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D08101E-938D-4483-BE16-34728DBBC31F}" type="datetimeFigureOut">
              <a:rPr lang="es-HN" smtClean="0"/>
              <a:t>23/3/2022</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1838012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D08101E-938D-4483-BE16-34728DBBC31F}" type="datetimeFigureOut">
              <a:rPr lang="es-HN" smtClean="0"/>
              <a:t>23/3/2022</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2886529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D08101E-938D-4483-BE16-34728DBBC31F}" type="datetimeFigureOut">
              <a:rPr lang="es-HN" smtClean="0"/>
              <a:t>23/3/2022</a:t>
            </a:fld>
            <a:endParaRPr lang="es-H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H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E5D4486-13BE-470D-9680-B0B52755B25C}" type="slidenum">
              <a:rPr lang="es-HN" smtClean="0"/>
              <a:t>‹Nº›</a:t>
            </a:fld>
            <a:endParaRPr lang="es-H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9837635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D08101E-938D-4483-BE16-34728DBBC31F}" type="datetimeFigureOut">
              <a:rPr lang="es-HN" smtClean="0"/>
              <a:t>23/3/2022</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143501236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D08101E-938D-4483-BE16-34728DBBC31F}" type="datetimeFigureOut">
              <a:rPr lang="es-HN" smtClean="0"/>
              <a:t>23/3/2022</a:t>
            </a:fld>
            <a:endParaRPr lang="es-HN"/>
          </a:p>
        </p:txBody>
      </p:sp>
      <p:sp>
        <p:nvSpPr>
          <p:cNvPr id="8" name="Footer Placeholder 7"/>
          <p:cNvSpPr>
            <a:spLocks noGrp="1"/>
          </p:cNvSpPr>
          <p:nvPr>
            <p:ph type="ftr" sz="quarter" idx="11"/>
          </p:nvPr>
        </p:nvSpPr>
        <p:spPr/>
        <p:txBody>
          <a:bodyPr/>
          <a:lstStyle/>
          <a:p>
            <a:endParaRPr lang="es-HN"/>
          </a:p>
        </p:txBody>
      </p:sp>
      <p:sp>
        <p:nvSpPr>
          <p:cNvPr id="9" name="Slide Number Placeholder 8"/>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7818989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D08101E-938D-4483-BE16-34728DBBC31F}" type="datetimeFigureOut">
              <a:rPr lang="es-HN" smtClean="0"/>
              <a:t>23/3/2022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1052417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08101E-938D-4483-BE16-34728DBBC31F}" type="datetimeFigureOut">
              <a:rPr lang="es-HN" smtClean="0"/>
              <a:t>23/3/2022</a:t>
            </a:fld>
            <a:endParaRPr lang="es-HN"/>
          </a:p>
        </p:txBody>
      </p:sp>
      <p:sp>
        <p:nvSpPr>
          <p:cNvPr id="3" name="Footer Placeholder 2"/>
          <p:cNvSpPr>
            <a:spLocks noGrp="1"/>
          </p:cNvSpPr>
          <p:nvPr>
            <p:ph type="ftr" sz="quarter" idx="11"/>
          </p:nvPr>
        </p:nvSpPr>
        <p:spPr/>
        <p:txBody>
          <a:bodyPr/>
          <a:lstStyle/>
          <a:p>
            <a:endParaRPr lang="es-HN"/>
          </a:p>
        </p:txBody>
      </p:sp>
      <p:sp>
        <p:nvSpPr>
          <p:cNvPr id="4" name="Slide Number Placeholder 3"/>
          <p:cNvSpPr>
            <a:spLocks noGrp="1"/>
          </p:cNvSpPr>
          <p:nvPr>
            <p:ph type="sldNum" sz="quarter" idx="12"/>
          </p:nvPr>
        </p:nvSpPr>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375242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AD08101E-938D-4483-BE16-34728DBBC31F}" type="datetimeFigureOut">
              <a:rPr lang="es-HN" smtClean="0"/>
              <a:t>23/3/2022</a:t>
            </a:fld>
            <a:endParaRPr lang="es-HN"/>
          </a:p>
        </p:txBody>
      </p:sp>
      <p:sp>
        <p:nvSpPr>
          <p:cNvPr id="6" name="Footer Placeholder 5"/>
          <p:cNvSpPr>
            <a:spLocks noGrp="1"/>
          </p:cNvSpPr>
          <p:nvPr>
            <p:ph type="ftr" sz="quarter" idx="11"/>
          </p:nvPr>
        </p:nvSpPr>
        <p:spPr>
          <a:xfrm>
            <a:off x="2103620" y="6375679"/>
            <a:ext cx="3482179" cy="345796"/>
          </a:xfrm>
        </p:spPr>
        <p:txBody>
          <a:bodyPr/>
          <a:lstStyle/>
          <a:p>
            <a:endParaRPr lang="es-HN"/>
          </a:p>
        </p:txBody>
      </p:sp>
      <p:sp>
        <p:nvSpPr>
          <p:cNvPr id="7" name="Slide Number Placeholder 6"/>
          <p:cNvSpPr>
            <a:spLocks noGrp="1"/>
          </p:cNvSpPr>
          <p:nvPr>
            <p:ph type="sldNum" sz="quarter" idx="12"/>
          </p:nvPr>
        </p:nvSpPr>
        <p:spPr>
          <a:xfrm>
            <a:off x="5691014" y="6375679"/>
            <a:ext cx="1232456" cy="345796"/>
          </a:xfrm>
        </p:spPr>
        <p:txBody>
          <a:bodyPr/>
          <a:lstStyle/>
          <a:p>
            <a:fld id="{0E5D4486-13BE-470D-9680-B0B52755B25C}" type="slidenum">
              <a:rPr lang="es-HN" smtClean="0"/>
              <a:t>‹Nº›</a:t>
            </a:fld>
            <a:endParaRPr lang="es-H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757215"/>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AD08101E-938D-4483-BE16-34728DBBC31F}" type="datetimeFigureOut">
              <a:rPr lang="es-HN" smtClean="0"/>
              <a:t>23/3/2022</a:t>
            </a:fld>
            <a:endParaRPr lang="es-HN"/>
          </a:p>
        </p:txBody>
      </p:sp>
      <p:sp>
        <p:nvSpPr>
          <p:cNvPr id="6" name="Footer Placeholder 5"/>
          <p:cNvSpPr>
            <a:spLocks noGrp="1"/>
          </p:cNvSpPr>
          <p:nvPr>
            <p:ph type="ftr" sz="quarter" idx="11"/>
          </p:nvPr>
        </p:nvSpPr>
        <p:spPr>
          <a:xfrm>
            <a:off x="2103621" y="6375679"/>
            <a:ext cx="3482178" cy="345796"/>
          </a:xfrm>
        </p:spPr>
        <p:txBody>
          <a:bodyPr/>
          <a:lstStyle/>
          <a:p>
            <a:endParaRPr lang="es-HN"/>
          </a:p>
        </p:txBody>
      </p:sp>
      <p:sp>
        <p:nvSpPr>
          <p:cNvPr id="7" name="Slide Number Placeholder 6"/>
          <p:cNvSpPr>
            <a:spLocks noGrp="1"/>
          </p:cNvSpPr>
          <p:nvPr>
            <p:ph type="sldNum" sz="quarter" idx="12"/>
          </p:nvPr>
        </p:nvSpPr>
        <p:spPr>
          <a:xfrm>
            <a:off x="5687568" y="6375679"/>
            <a:ext cx="1234440" cy="345796"/>
          </a:xfrm>
        </p:spPr>
        <p:txBody>
          <a:bodyPr/>
          <a:lstStyle/>
          <a:p>
            <a:fld id="{0E5D4486-13BE-470D-9680-B0B52755B25C}" type="slidenum">
              <a:rPr lang="es-HN" smtClean="0"/>
              <a:t>‹Nº›</a:t>
            </a:fld>
            <a:endParaRPr lang="es-HN"/>
          </a:p>
        </p:txBody>
      </p:sp>
    </p:spTree>
    <p:extLst>
      <p:ext uri="{BB962C8B-B14F-4D97-AF65-F5344CB8AC3E}">
        <p14:creationId xmlns:p14="http://schemas.microsoft.com/office/powerpoint/2010/main" val="207566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D08101E-938D-4483-BE16-34728DBBC31F}" type="datetimeFigureOut">
              <a:rPr lang="es-HN" smtClean="0"/>
              <a:t>23/3/2022</a:t>
            </a:fld>
            <a:endParaRPr lang="es-HN"/>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HN"/>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E5D4486-13BE-470D-9680-B0B52755B25C}" type="slidenum">
              <a:rPr lang="es-HN" smtClean="0"/>
              <a:t>‹Nº›</a:t>
            </a:fld>
            <a:endParaRPr lang="es-HN"/>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27055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2.xml"/><Relationship Id="rId4" Type="http://schemas.openxmlformats.org/officeDocument/2006/relationships/image" Target="../media/image5.tmp"/></Relationships>
</file>

<file path=ppt/slides/_rels/slide60.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70.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1.tmp"/><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C9C91-0C00-427C-8D91-27426880B243}"/>
              </a:ext>
            </a:extLst>
          </p:cNvPr>
          <p:cNvSpPr>
            <a:spLocks noGrp="1"/>
          </p:cNvSpPr>
          <p:nvPr>
            <p:ph type="ctrTitle"/>
          </p:nvPr>
        </p:nvSpPr>
        <p:spPr>
          <a:xfrm>
            <a:off x="936791" y="524951"/>
            <a:ext cx="10318418" cy="4394988"/>
          </a:xfrm>
        </p:spPr>
        <p:txBody>
          <a:bodyPr/>
          <a:lstStyle/>
          <a:p>
            <a:pPr algn="l">
              <a:lnSpc>
                <a:spcPct val="150000"/>
              </a:lnSpc>
            </a:pPr>
            <a:r>
              <a:rPr lang="es-HN" sz="6000" dirty="0"/>
              <a:t>Ejemplo 2: </a:t>
            </a:r>
            <a:br>
              <a:rPr lang="es-HN" sz="1800" b="0" i="0" u="none" strike="noStrike" baseline="0" dirty="0">
                <a:solidFill>
                  <a:srgbClr val="000000"/>
                </a:solidFill>
                <a:latin typeface="Arial" panose="020B0604020202020204" pitchFamily="34" charset="0"/>
              </a:rPr>
            </a:br>
            <a:r>
              <a:rPr lang="es-MX" sz="1800" b="1" dirty="0">
                <a:solidFill>
                  <a:srgbClr val="000000"/>
                </a:solidFill>
                <a:latin typeface="Arial Black" panose="020B0A04020102020204" pitchFamily="34" charset="0"/>
              </a:rPr>
              <a:t>“</a:t>
            </a:r>
            <a:r>
              <a:rPr lang="es-MX" sz="1800" b="1" i="0" u="none" strike="noStrike" baseline="0" dirty="0">
                <a:solidFill>
                  <a:srgbClr val="000000"/>
                </a:solidFill>
                <a:latin typeface="Arial Black" panose="020B0A04020102020204" pitchFamily="34" charset="0"/>
              </a:rPr>
              <a:t>ANÁLISIS DE RIESGOS DE SEGURIDAD DE LA INFORMACIÓN BASADO EN LA METODOLOGÍA MAGERIT PARA EL ÁREA DE DATACENTER DE UNA ENTIDAD PROMOTORA DE SALUD” </a:t>
            </a:r>
            <a:endParaRPr lang="es-HN" sz="6600" b="1" dirty="0">
              <a:latin typeface="Arial Black" panose="020B0A04020102020204" pitchFamily="34" charset="0"/>
            </a:endParaRPr>
          </a:p>
        </p:txBody>
      </p:sp>
      <p:sp>
        <p:nvSpPr>
          <p:cNvPr id="4" name="CuadroTexto 3">
            <a:extLst>
              <a:ext uri="{FF2B5EF4-FFF2-40B4-BE49-F238E27FC236}">
                <a16:creationId xmlns:a16="http://schemas.microsoft.com/office/drawing/2014/main" id="{EC7D6B54-5583-40DB-920F-FA5ECB07CB27}"/>
              </a:ext>
            </a:extLst>
          </p:cNvPr>
          <p:cNvSpPr txBox="1"/>
          <p:nvPr/>
        </p:nvSpPr>
        <p:spPr>
          <a:xfrm>
            <a:off x="7671661" y="5257562"/>
            <a:ext cx="4391186"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HN" sz="1400" b="0" i="0" u="none" strike="noStrike" baseline="0" dirty="0">
                <a:solidFill>
                  <a:srgbClr val="000000"/>
                </a:solidFill>
                <a:latin typeface="Arial" panose="020B0604020202020204" pitchFamily="34" charset="0"/>
              </a:rPr>
              <a:t>UNIVERSIDAD PILOTO DE COLOMBIA </a:t>
            </a:r>
          </a:p>
          <a:p>
            <a:pPr algn="ctr"/>
            <a:r>
              <a:rPr lang="es-HN" sz="1400" b="0" i="0" u="none" strike="noStrike" baseline="0" dirty="0">
                <a:solidFill>
                  <a:srgbClr val="000000"/>
                </a:solidFill>
                <a:latin typeface="Arial" panose="020B0604020202020204" pitchFamily="34" charset="0"/>
              </a:rPr>
              <a:t>FACULTAD DE INGENIERÍA </a:t>
            </a:r>
          </a:p>
          <a:p>
            <a:pPr algn="ctr"/>
            <a:r>
              <a:rPr lang="es-HN" sz="1400" b="0" i="0" u="none" strike="noStrike" baseline="0" dirty="0">
                <a:solidFill>
                  <a:srgbClr val="000000"/>
                </a:solidFill>
                <a:latin typeface="Arial" panose="020B0604020202020204" pitchFamily="34" charset="0"/>
              </a:rPr>
              <a:t>PROGRAMA INGENIERÍA DE SISTEMAS </a:t>
            </a:r>
          </a:p>
          <a:p>
            <a:pPr algn="ctr"/>
            <a:r>
              <a:rPr lang="es-HN" sz="1400" b="0" i="0" u="none" strike="noStrike" baseline="0" dirty="0">
                <a:solidFill>
                  <a:srgbClr val="000000"/>
                </a:solidFill>
                <a:latin typeface="Arial" panose="020B0604020202020204" pitchFamily="34" charset="0"/>
              </a:rPr>
              <a:t>ESPECIALIZACIÓN EN SEGURIDAD INFORMÁTICA </a:t>
            </a:r>
          </a:p>
          <a:p>
            <a:pPr algn="ctr"/>
            <a:r>
              <a:rPr lang="es-HN" sz="1400" b="0" i="0" u="none" strike="noStrike" baseline="0" dirty="0">
                <a:solidFill>
                  <a:srgbClr val="000000"/>
                </a:solidFill>
                <a:latin typeface="Arial" panose="020B0604020202020204" pitchFamily="34" charset="0"/>
              </a:rPr>
              <a:t>BOGOTÁ, D.C. </a:t>
            </a:r>
          </a:p>
          <a:p>
            <a:pPr algn="ctr"/>
            <a:r>
              <a:rPr lang="es-HN" sz="1400" b="0" i="0" u="none" strike="noStrike" baseline="0" dirty="0">
                <a:solidFill>
                  <a:srgbClr val="000000"/>
                </a:solidFill>
                <a:latin typeface="Arial" panose="020B0604020202020204" pitchFamily="34" charset="0"/>
              </a:rPr>
              <a:t>2015 </a:t>
            </a:r>
            <a:endParaRPr lang="es-HN" sz="1400" dirty="0"/>
          </a:p>
        </p:txBody>
      </p:sp>
    </p:spTree>
    <p:extLst>
      <p:ext uri="{BB962C8B-B14F-4D97-AF65-F5344CB8AC3E}">
        <p14:creationId xmlns:p14="http://schemas.microsoft.com/office/powerpoint/2010/main" val="341941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01F5C3-43EB-4E6C-9276-C2B0D17F1B7B}"/>
              </a:ext>
            </a:extLst>
          </p:cNvPr>
          <p:cNvPicPr>
            <a:picLocks noChangeAspect="1"/>
          </p:cNvPicPr>
          <p:nvPr/>
        </p:nvPicPr>
        <p:blipFill rotWithShape="1">
          <a:blip r:embed="rId2">
            <a:extLst>
              <a:ext uri="{28A0092B-C50C-407E-A947-70E740481C1C}">
                <a14:useLocalDpi xmlns:a14="http://schemas.microsoft.com/office/drawing/2010/main" val="0"/>
              </a:ext>
            </a:extLst>
          </a:blip>
          <a:srcRect l="20212" t="19009" r="22585" b="10390"/>
          <a:stretch/>
        </p:blipFill>
        <p:spPr>
          <a:xfrm>
            <a:off x="1317356" y="279423"/>
            <a:ext cx="9887919" cy="6291858"/>
          </a:xfrm>
          <a:prstGeom prst="rect">
            <a:avLst/>
          </a:prstGeom>
        </p:spPr>
      </p:pic>
    </p:spTree>
    <p:extLst>
      <p:ext uri="{BB962C8B-B14F-4D97-AF65-F5344CB8AC3E}">
        <p14:creationId xmlns:p14="http://schemas.microsoft.com/office/powerpoint/2010/main" val="336359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AE12FEA-5146-4F4B-80B8-653C19E3FB69}"/>
              </a:ext>
            </a:extLst>
          </p:cNvPr>
          <p:cNvPicPr>
            <a:picLocks noChangeAspect="1"/>
          </p:cNvPicPr>
          <p:nvPr/>
        </p:nvPicPr>
        <p:blipFill rotWithShape="1">
          <a:blip r:embed="rId2">
            <a:extLst>
              <a:ext uri="{28A0092B-C50C-407E-A947-70E740481C1C}">
                <a14:useLocalDpi xmlns:a14="http://schemas.microsoft.com/office/drawing/2010/main" val="0"/>
              </a:ext>
            </a:extLst>
          </a:blip>
          <a:srcRect l="19831" t="20426" r="22330" b="8501"/>
          <a:stretch/>
        </p:blipFill>
        <p:spPr>
          <a:xfrm>
            <a:off x="1441342" y="216977"/>
            <a:ext cx="10073899" cy="6478292"/>
          </a:xfrm>
          <a:prstGeom prst="rect">
            <a:avLst/>
          </a:prstGeom>
        </p:spPr>
      </p:pic>
    </p:spTree>
    <p:extLst>
      <p:ext uri="{BB962C8B-B14F-4D97-AF65-F5344CB8AC3E}">
        <p14:creationId xmlns:p14="http://schemas.microsoft.com/office/powerpoint/2010/main" val="1409849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BE9A19C-628A-437B-9E44-8F2284709D5F}"/>
              </a:ext>
            </a:extLst>
          </p:cNvPr>
          <p:cNvPicPr>
            <a:picLocks noChangeAspect="1"/>
          </p:cNvPicPr>
          <p:nvPr/>
        </p:nvPicPr>
        <p:blipFill rotWithShape="1">
          <a:blip r:embed="rId2">
            <a:extLst>
              <a:ext uri="{28A0092B-C50C-407E-A947-70E740481C1C}">
                <a14:useLocalDpi xmlns:a14="http://schemas.microsoft.com/office/drawing/2010/main" val="0"/>
              </a:ext>
            </a:extLst>
          </a:blip>
          <a:srcRect l="19703" t="20189" r="21949" b="6376"/>
          <a:stretch/>
        </p:blipFill>
        <p:spPr>
          <a:xfrm>
            <a:off x="1363851" y="216976"/>
            <a:ext cx="9965410" cy="6447295"/>
          </a:xfrm>
          <a:prstGeom prst="rect">
            <a:avLst/>
          </a:prstGeom>
        </p:spPr>
      </p:pic>
    </p:spTree>
    <p:extLst>
      <p:ext uri="{BB962C8B-B14F-4D97-AF65-F5344CB8AC3E}">
        <p14:creationId xmlns:p14="http://schemas.microsoft.com/office/powerpoint/2010/main" val="304495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7F5E125-07DE-42D1-9E5F-0879CD2D6083}"/>
              </a:ext>
            </a:extLst>
          </p:cNvPr>
          <p:cNvPicPr>
            <a:picLocks noChangeAspect="1"/>
          </p:cNvPicPr>
          <p:nvPr/>
        </p:nvPicPr>
        <p:blipFill rotWithShape="1">
          <a:blip r:embed="rId2">
            <a:extLst>
              <a:ext uri="{28A0092B-C50C-407E-A947-70E740481C1C}">
                <a14:useLocalDpi xmlns:a14="http://schemas.microsoft.com/office/drawing/2010/main" val="0"/>
              </a:ext>
            </a:extLst>
          </a:blip>
          <a:srcRect l="19576" t="21842" r="22204" b="5668"/>
          <a:stretch/>
        </p:blipFill>
        <p:spPr>
          <a:xfrm>
            <a:off x="1162373" y="375750"/>
            <a:ext cx="10523349" cy="6273023"/>
          </a:xfrm>
          <a:prstGeom prst="rect">
            <a:avLst/>
          </a:prstGeom>
        </p:spPr>
      </p:pic>
    </p:spTree>
    <p:extLst>
      <p:ext uri="{BB962C8B-B14F-4D97-AF65-F5344CB8AC3E}">
        <p14:creationId xmlns:p14="http://schemas.microsoft.com/office/powerpoint/2010/main" val="315655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212BEE6-3E57-41B0-AC88-26E76FA1BB5D}"/>
              </a:ext>
            </a:extLst>
          </p:cNvPr>
          <p:cNvPicPr>
            <a:picLocks noChangeAspect="1"/>
          </p:cNvPicPr>
          <p:nvPr/>
        </p:nvPicPr>
        <p:blipFill rotWithShape="1">
          <a:blip r:embed="rId2">
            <a:extLst>
              <a:ext uri="{28A0092B-C50C-407E-A947-70E740481C1C}">
                <a14:useLocalDpi xmlns:a14="http://schemas.microsoft.com/office/drawing/2010/main" val="0"/>
              </a:ext>
            </a:extLst>
          </a:blip>
          <a:srcRect l="20339" t="20425" r="22966" b="6612"/>
          <a:stretch/>
        </p:blipFill>
        <p:spPr>
          <a:xfrm>
            <a:off x="1410346" y="263749"/>
            <a:ext cx="10244380" cy="6410356"/>
          </a:xfrm>
          <a:prstGeom prst="rect">
            <a:avLst/>
          </a:prstGeom>
        </p:spPr>
      </p:pic>
    </p:spTree>
    <p:extLst>
      <p:ext uri="{BB962C8B-B14F-4D97-AF65-F5344CB8AC3E}">
        <p14:creationId xmlns:p14="http://schemas.microsoft.com/office/powerpoint/2010/main" val="4240778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178237-6FF0-4AE1-A2A9-8CC527094B35}"/>
              </a:ext>
            </a:extLst>
          </p:cNvPr>
          <p:cNvSpPr>
            <a:spLocks noGrp="1"/>
          </p:cNvSpPr>
          <p:nvPr>
            <p:ph type="title"/>
          </p:nvPr>
        </p:nvSpPr>
        <p:spPr>
          <a:xfrm>
            <a:off x="2964873" y="526473"/>
            <a:ext cx="8604500" cy="1690254"/>
          </a:xfrm>
        </p:spPr>
        <p:txBody>
          <a:bodyPr anchor="ctr">
            <a:noAutofit/>
          </a:bodyPr>
          <a:lstStyle/>
          <a:p>
            <a:pPr algn="ctr"/>
            <a:r>
              <a:rPr lang="es-HN" sz="4400" dirty="0"/>
              <a:t>Contenido para agregar en el entregable 2:</a:t>
            </a:r>
          </a:p>
        </p:txBody>
      </p:sp>
      <p:sp>
        <p:nvSpPr>
          <p:cNvPr id="3" name="Marcador de contenido 2">
            <a:extLst>
              <a:ext uri="{FF2B5EF4-FFF2-40B4-BE49-F238E27FC236}">
                <a16:creationId xmlns:a16="http://schemas.microsoft.com/office/drawing/2014/main" id="{20D00BCB-0503-4333-BA4F-B27D025E57ED}"/>
              </a:ext>
            </a:extLst>
          </p:cNvPr>
          <p:cNvSpPr>
            <a:spLocks noGrp="1"/>
          </p:cNvSpPr>
          <p:nvPr>
            <p:ph type="body" idx="1"/>
          </p:nvPr>
        </p:nvSpPr>
        <p:spPr>
          <a:xfrm>
            <a:off x="3758378" y="2216727"/>
            <a:ext cx="7968801" cy="4446963"/>
          </a:xfrm>
        </p:spPr>
        <p:style>
          <a:lnRef idx="2">
            <a:schemeClr val="accent1"/>
          </a:lnRef>
          <a:fillRef idx="1">
            <a:schemeClr val="lt1"/>
          </a:fillRef>
          <a:effectRef idx="0">
            <a:schemeClr val="accent1"/>
          </a:effectRef>
          <a:fontRef idx="minor">
            <a:schemeClr val="dk1"/>
          </a:fontRef>
        </p:style>
        <p:txBody>
          <a:bodyPr>
            <a:noAutofit/>
          </a:bodyPr>
          <a:lstStyle/>
          <a:p>
            <a:pPr marL="742950" lvl="1" indent="-285750">
              <a:lnSpc>
                <a:spcPct val="107000"/>
              </a:lnSpc>
              <a:buClr>
                <a:schemeClr val="accent1"/>
              </a:buClr>
              <a:buFont typeface="+mj-lt"/>
              <a:buAutoNum type="arabicPeriod"/>
            </a:pPr>
            <a:r>
              <a:rPr lang="es-HN"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Identificación de amenazas y probabilidad</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r>
              <a:rPr lang="es-HN"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Amenazas clasificadas por su tipo y su nivel de probabilidad</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r>
              <a:rPr lang="es-MX"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Matriz de impacto potencial</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r>
              <a:rPr lang="es-HN"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Riesgo Potencial</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r>
              <a:rPr lang="es-MX"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Número de amenazas por zona de riesgo y tipo de activo</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r>
              <a:rPr lang="es-MX"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Matriz de riesgo potencial</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r>
              <a:rPr lang="es-HN"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Salvaguardas o controles existentes</a:t>
            </a:r>
            <a:endParaRPr lang="es-HN" sz="1600" dirty="0">
              <a:effectLst/>
              <a:latin typeface="Abadi" panose="020B0604020104020204" pitchFamily="34" charset="0"/>
              <a:ea typeface="Calibri" panose="020F0502020204030204" pitchFamily="34" charset="0"/>
              <a:cs typeface="Times New Roman" panose="02020603050405020304" pitchFamily="18" charset="0"/>
            </a:endParaRPr>
          </a:p>
          <a:p>
            <a:pPr lvl="2">
              <a:lnSpc>
                <a:spcPct val="107000"/>
              </a:lnSpc>
              <a:buClr>
                <a:schemeClr val="accent1"/>
              </a:buClr>
            </a:pPr>
            <a:r>
              <a:rPr lang="es-MX" sz="1600" dirty="0">
                <a:solidFill>
                  <a:srgbClr val="212529"/>
                </a:solidFill>
                <a:effectLst/>
                <a:latin typeface="Abadi" panose="020B0604020104020204" pitchFamily="34" charset="0"/>
                <a:ea typeface="Times New Roman" panose="02020603050405020304" pitchFamily="18" charset="0"/>
                <a:cs typeface="Times New Roman" panose="02020603050405020304" pitchFamily="18" charset="0"/>
              </a:rPr>
              <a:t>7.1 Controles implementados según el activo, la amenaza y su nivel de efectividad.</a:t>
            </a:r>
          </a:p>
          <a:p>
            <a:pPr marL="442913" lvl="2">
              <a:lnSpc>
                <a:spcPct val="107000"/>
              </a:lnSpc>
              <a:buClr>
                <a:schemeClr val="accent1"/>
              </a:buClr>
            </a:pPr>
            <a:r>
              <a:rPr lang="es-MX" sz="1600" dirty="0">
                <a:solidFill>
                  <a:srgbClr val="212529"/>
                </a:solidFill>
                <a:latin typeface="Abadi" panose="020B0604020104020204" pitchFamily="34" charset="0"/>
                <a:cs typeface="Times New Roman" panose="02020603050405020304" pitchFamily="18" charset="0"/>
              </a:rPr>
              <a:t> </a:t>
            </a:r>
            <a:r>
              <a:rPr lang="es-MX" sz="1600" dirty="0">
                <a:solidFill>
                  <a:schemeClr val="accent1"/>
                </a:solidFill>
                <a:latin typeface="Abadi" panose="020B0604020104020204" pitchFamily="34" charset="0"/>
                <a:cs typeface="Times New Roman" panose="02020603050405020304" pitchFamily="18" charset="0"/>
              </a:rPr>
              <a:t>8.</a:t>
            </a:r>
            <a:r>
              <a:rPr lang="es-MX" sz="1600" dirty="0">
                <a:solidFill>
                  <a:srgbClr val="212529"/>
                </a:solidFill>
                <a:latin typeface="Abadi" panose="020B0604020104020204" pitchFamily="34" charset="0"/>
                <a:cs typeface="Times New Roman" panose="02020603050405020304" pitchFamily="18" charset="0"/>
              </a:rPr>
              <a:t> Impacto Residual.</a:t>
            </a:r>
          </a:p>
          <a:p>
            <a:pPr marL="442913" lvl="2">
              <a:lnSpc>
                <a:spcPct val="107000"/>
              </a:lnSpc>
              <a:buClr>
                <a:schemeClr val="accent1"/>
              </a:buClr>
            </a:pPr>
            <a:r>
              <a:rPr lang="es-HN" sz="1600" dirty="0">
                <a:solidFill>
                  <a:srgbClr val="212529"/>
                </a:solidFill>
                <a:latin typeface="Abadi" panose="020B0604020104020204" pitchFamily="34" charset="0"/>
                <a:cs typeface="Times New Roman" panose="02020603050405020304" pitchFamily="18" charset="0"/>
              </a:rPr>
              <a:t> </a:t>
            </a:r>
            <a:r>
              <a:rPr lang="es-HN" sz="1600" dirty="0">
                <a:solidFill>
                  <a:schemeClr val="accent1"/>
                </a:solidFill>
                <a:latin typeface="Abadi" panose="020B0604020104020204" pitchFamily="34" charset="0"/>
                <a:cs typeface="Times New Roman" panose="02020603050405020304" pitchFamily="18" charset="0"/>
              </a:rPr>
              <a:t>9. </a:t>
            </a:r>
            <a:r>
              <a:rPr lang="es-HN" sz="1600" dirty="0">
                <a:solidFill>
                  <a:schemeClr val="bg1"/>
                </a:solidFill>
                <a:latin typeface="Abadi" panose="020B0604020104020204" pitchFamily="34" charset="0"/>
                <a:cs typeface="Times New Roman" panose="02020603050405020304" pitchFamily="18" charset="0"/>
              </a:rPr>
              <a:t>Ma</a:t>
            </a:r>
            <a:r>
              <a:rPr lang="es-MX" sz="1600" dirty="0" err="1">
                <a:solidFill>
                  <a:schemeClr val="bg1"/>
                </a:solidFill>
                <a:latin typeface="Abadi" panose="020B0604020104020204" pitchFamily="34" charset="0"/>
                <a:cs typeface="Times New Roman" panose="02020603050405020304" pitchFamily="18" charset="0"/>
              </a:rPr>
              <a:t>triz</a:t>
            </a:r>
            <a:r>
              <a:rPr lang="es-MX" sz="1600" dirty="0">
                <a:solidFill>
                  <a:schemeClr val="bg1"/>
                </a:solidFill>
                <a:latin typeface="Abadi" panose="020B0604020104020204" pitchFamily="34" charset="0"/>
                <a:cs typeface="Times New Roman" panose="02020603050405020304" pitchFamily="18" charset="0"/>
              </a:rPr>
              <a:t> de impacto residual y riesgo residual.</a:t>
            </a:r>
            <a:endParaRPr lang="es-HN" sz="1600" dirty="0">
              <a:solidFill>
                <a:schemeClr val="bg1"/>
              </a:solidFill>
              <a:latin typeface="Abadi" panose="020B0604020104020204" pitchFamily="34" charset="0"/>
              <a:cs typeface="Times New Roman" panose="02020603050405020304" pitchFamily="18" charset="0"/>
            </a:endParaRPr>
          </a:p>
          <a:p>
            <a:pPr marL="442913" lvl="2">
              <a:lnSpc>
                <a:spcPct val="107000"/>
              </a:lnSpc>
              <a:spcAft>
                <a:spcPts val="800"/>
              </a:spcAft>
              <a:buClr>
                <a:schemeClr val="accent1"/>
              </a:buClr>
            </a:pPr>
            <a:endParaRPr lang="es-HN" sz="1600" dirty="0">
              <a:solidFill>
                <a:schemeClr val="bg1"/>
              </a:solidFill>
              <a:latin typeface="Abadi" panose="020B0604020104020204" pitchFamily="34" charset="0"/>
              <a:cs typeface="Times New Roman" panose="02020603050405020304" pitchFamily="18" charset="0"/>
            </a:endParaRPr>
          </a:p>
          <a:p>
            <a:pPr marL="742950" lvl="1" indent="-285750">
              <a:lnSpc>
                <a:spcPct val="107000"/>
              </a:lnSpc>
              <a:buClr>
                <a:schemeClr val="accent1"/>
              </a:buClr>
              <a:buFont typeface="+mj-lt"/>
              <a:buAutoNum type="arabicPeriod"/>
            </a:pPr>
            <a:endParaRPr lang="es-H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4599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A73746-2F0C-48E6-81A2-CCA84EC25CDD}"/>
              </a:ext>
            </a:extLst>
          </p:cNvPr>
          <p:cNvSpPr>
            <a:spLocks noGrp="1"/>
          </p:cNvSpPr>
          <p:nvPr>
            <p:ph type="title"/>
          </p:nvPr>
        </p:nvSpPr>
        <p:spPr/>
        <p:txBody>
          <a:bodyPr/>
          <a:lstStyle/>
          <a:p>
            <a:r>
              <a:rPr lang="es-HN" dirty="0"/>
              <a:t>Amenazas</a:t>
            </a:r>
          </a:p>
        </p:txBody>
      </p:sp>
      <p:pic>
        <p:nvPicPr>
          <p:cNvPr id="5" name="Marcador de contenido 4">
            <a:extLst>
              <a:ext uri="{FF2B5EF4-FFF2-40B4-BE49-F238E27FC236}">
                <a16:creationId xmlns:a16="http://schemas.microsoft.com/office/drawing/2014/main" id="{855188A1-F28E-40AF-8455-C50E2351CD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1392702"/>
            <a:ext cx="5099840" cy="2696468"/>
          </a:xfrm>
        </p:spPr>
      </p:pic>
      <p:sp>
        <p:nvSpPr>
          <p:cNvPr id="6" name="CuadroTexto 5">
            <a:extLst>
              <a:ext uri="{FF2B5EF4-FFF2-40B4-BE49-F238E27FC236}">
                <a16:creationId xmlns:a16="http://schemas.microsoft.com/office/drawing/2014/main" id="{A0DA4096-0806-4DF8-8F4B-197557941BCC}"/>
              </a:ext>
            </a:extLst>
          </p:cNvPr>
          <p:cNvSpPr txBox="1"/>
          <p:nvPr/>
        </p:nvSpPr>
        <p:spPr>
          <a:xfrm>
            <a:off x="6541477" y="1392702"/>
            <a:ext cx="5099840" cy="4154984"/>
          </a:xfrm>
          <a:prstGeom prst="rect">
            <a:avLst/>
          </a:prstGeom>
          <a:noFill/>
        </p:spPr>
        <p:txBody>
          <a:bodyPr wrap="square" rtlCol="0">
            <a:spAutoFit/>
          </a:bodyPr>
          <a:lstStyle/>
          <a:p>
            <a:pPr algn="just"/>
            <a:r>
              <a:rPr lang="es-MX" sz="2400" dirty="0"/>
              <a:t>Zona 1: riesgos críticos con probabilidad e impacto muy alto.</a:t>
            </a:r>
          </a:p>
          <a:p>
            <a:pPr algn="just"/>
            <a:r>
              <a:rPr lang="es-MX" sz="2400" dirty="0"/>
              <a:t>Zona 2: riesgos con situaciones improbables y de impacto medio o riesgos muy</a:t>
            </a:r>
          </a:p>
          <a:p>
            <a:pPr algn="just"/>
            <a:r>
              <a:rPr lang="es-MX" sz="2400" dirty="0"/>
              <a:t>probables pero de impacto bajo o muy bajo.</a:t>
            </a:r>
          </a:p>
          <a:p>
            <a:pPr algn="just"/>
            <a:r>
              <a:rPr lang="es-MX" sz="2400" dirty="0"/>
              <a:t>Zona 3: riesgos improbables y de impacto bajo</a:t>
            </a:r>
          </a:p>
          <a:p>
            <a:pPr algn="just"/>
            <a:r>
              <a:rPr lang="es-MX" sz="2400" dirty="0"/>
              <a:t>Zona 4: riesgos improbables pero de impacto muy alto</a:t>
            </a:r>
            <a:endParaRPr lang="es-HN" sz="2400" dirty="0"/>
          </a:p>
        </p:txBody>
      </p:sp>
    </p:spTree>
    <p:extLst>
      <p:ext uri="{BB962C8B-B14F-4D97-AF65-F5344CB8AC3E}">
        <p14:creationId xmlns:p14="http://schemas.microsoft.com/office/powerpoint/2010/main" val="185693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901E6B-CB15-4ED4-A558-6CA8F54183B9}"/>
              </a:ext>
            </a:extLst>
          </p:cNvPr>
          <p:cNvSpPr>
            <a:spLocks noGrp="1"/>
          </p:cNvSpPr>
          <p:nvPr>
            <p:ph type="title"/>
          </p:nvPr>
        </p:nvSpPr>
        <p:spPr>
          <a:xfrm>
            <a:off x="1082863" y="474528"/>
            <a:ext cx="5247595" cy="841504"/>
          </a:xfrm>
        </p:spPr>
        <p:style>
          <a:lnRef idx="2">
            <a:schemeClr val="accent1"/>
          </a:lnRef>
          <a:fillRef idx="1">
            <a:schemeClr val="lt1"/>
          </a:fillRef>
          <a:effectRef idx="0">
            <a:schemeClr val="accent1"/>
          </a:effectRef>
          <a:fontRef idx="minor">
            <a:schemeClr val="dk1"/>
          </a:fontRef>
        </p:style>
        <p:txBody>
          <a:bodyPr anchor="ctr">
            <a:noAutofit/>
          </a:bodyPr>
          <a:lstStyle/>
          <a:p>
            <a:pPr algn="ctr"/>
            <a:r>
              <a:rPr lang="es-MX" sz="3600" dirty="0"/>
              <a:t>Impacto</a:t>
            </a:r>
            <a:r>
              <a:rPr lang="es-MX" sz="4400" dirty="0"/>
              <a:t> </a:t>
            </a:r>
            <a:r>
              <a:rPr lang="es-MX" sz="3600" dirty="0"/>
              <a:t>potencial</a:t>
            </a:r>
            <a:endParaRPr lang="es-HN" sz="4400" dirty="0"/>
          </a:p>
        </p:txBody>
      </p:sp>
      <p:sp>
        <p:nvSpPr>
          <p:cNvPr id="3" name="Marcador de contenido 2">
            <a:extLst>
              <a:ext uri="{FF2B5EF4-FFF2-40B4-BE49-F238E27FC236}">
                <a16:creationId xmlns:a16="http://schemas.microsoft.com/office/drawing/2014/main" id="{FED6AC73-15F3-4275-98D4-E13EDEB95620}"/>
              </a:ext>
            </a:extLst>
          </p:cNvPr>
          <p:cNvSpPr>
            <a:spLocks noGrp="1"/>
          </p:cNvSpPr>
          <p:nvPr>
            <p:ph idx="1"/>
          </p:nvPr>
        </p:nvSpPr>
        <p:spPr>
          <a:xfrm>
            <a:off x="1096931" y="1631852"/>
            <a:ext cx="5247596" cy="4994031"/>
          </a:xfrm>
        </p:spPr>
        <p:txBody>
          <a:bodyPr>
            <a:normAutofit fontScale="92500"/>
          </a:bodyPr>
          <a:lstStyle/>
          <a:p>
            <a:pPr marL="0" indent="0" algn="just">
              <a:buNone/>
            </a:pPr>
            <a:r>
              <a:rPr lang="es-MX" sz="2400" dirty="0"/>
              <a:t>Es el nivel de degradación del activo por causa de la materialización de una determinada amenaza, se aclara que aunque una misma amenaza afecte a más de un activo, su nivel de degradación o impacto puede ser diferente. Lo anterior debido a que no todos los activos tienen el mismo valor y hay unos más importantes para la organización que otros. Para calcular el impacto potencial por lo general se emplea una escala en la que se determina el nivel de degradación del activo. Dicha escala se aplica por cada amenaza y a su vez por cada activo. </a:t>
            </a:r>
            <a:endParaRPr lang="es-HN" sz="2400" dirty="0"/>
          </a:p>
        </p:txBody>
      </p:sp>
      <p:sp>
        <p:nvSpPr>
          <p:cNvPr id="4" name="Título 1">
            <a:extLst>
              <a:ext uri="{FF2B5EF4-FFF2-40B4-BE49-F238E27FC236}">
                <a16:creationId xmlns:a16="http://schemas.microsoft.com/office/drawing/2014/main" id="{58D03884-7422-46D1-8D93-06F9D863A5C1}"/>
              </a:ext>
            </a:extLst>
          </p:cNvPr>
          <p:cNvSpPr txBox="1">
            <a:spLocks/>
          </p:cNvSpPr>
          <p:nvPr/>
        </p:nvSpPr>
        <p:spPr>
          <a:xfrm>
            <a:off x="6611468" y="474528"/>
            <a:ext cx="5247594" cy="841504"/>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5100" kern="1200" cap="all" spc="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s-MX" sz="3600" dirty="0"/>
              <a:t>Riesgo potencial</a:t>
            </a:r>
            <a:endParaRPr lang="es-HN" sz="4400" dirty="0"/>
          </a:p>
        </p:txBody>
      </p:sp>
      <p:sp>
        <p:nvSpPr>
          <p:cNvPr id="5" name="Marcador de contenido 2">
            <a:extLst>
              <a:ext uri="{FF2B5EF4-FFF2-40B4-BE49-F238E27FC236}">
                <a16:creationId xmlns:a16="http://schemas.microsoft.com/office/drawing/2014/main" id="{50B62FB1-FDFC-4D0D-B42C-8F6FCA4C3F22}"/>
              </a:ext>
            </a:extLst>
          </p:cNvPr>
          <p:cNvSpPr txBox="1">
            <a:spLocks/>
          </p:cNvSpPr>
          <p:nvPr/>
        </p:nvSpPr>
        <p:spPr>
          <a:xfrm>
            <a:off x="6625536" y="1631852"/>
            <a:ext cx="5247596" cy="499403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just">
              <a:buNone/>
            </a:pPr>
            <a:r>
              <a:rPr lang="es-MX" sz="2800" dirty="0"/>
              <a:t>Se calcula con base al impacto potencial que genera una amenaza y su probabilidad de ocurrencia. Tomando estas dos variables se puede decir que entre más alto sea el impacto y más probable sea la ocurrencia más crítico será el riesgo. Sin embargo para medir el riesgo se emplea un mapa de calor en el cual se ubican los niveles resultantes del impacto potencial y la probabilidad, su ubicación determinara la zona de riesgo y por lo tanto el nivel del mismo.</a:t>
            </a:r>
            <a:endParaRPr lang="es-HN" sz="2800" dirty="0"/>
          </a:p>
        </p:txBody>
      </p:sp>
    </p:spTree>
    <p:extLst>
      <p:ext uri="{BB962C8B-B14F-4D97-AF65-F5344CB8AC3E}">
        <p14:creationId xmlns:p14="http://schemas.microsoft.com/office/powerpoint/2010/main" val="1358745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379112-13A0-4230-990E-F207021C5210}"/>
              </a:ext>
            </a:extLst>
          </p:cNvPr>
          <p:cNvSpPr>
            <a:spLocks noGrp="1"/>
          </p:cNvSpPr>
          <p:nvPr>
            <p:ph type="title"/>
          </p:nvPr>
        </p:nvSpPr>
        <p:spPr>
          <a:xfrm>
            <a:off x="1251678" y="508994"/>
            <a:ext cx="10178322" cy="596023"/>
          </a:xfrm>
        </p:spPr>
        <p:txBody>
          <a:bodyPr>
            <a:normAutofit fontScale="90000"/>
          </a:bodyPr>
          <a:lstStyle/>
          <a:p>
            <a:pPr algn="ctr"/>
            <a:r>
              <a:rPr lang="es-HN" dirty="0"/>
              <a:t>Salvaguardas</a:t>
            </a:r>
          </a:p>
        </p:txBody>
      </p:sp>
      <p:sp>
        <p:nvSpPr>
          <p:cNvPr id="3" name="Marcador de contenido 2">
            <a:extLst>
              <a:ext uri="{FF2B5EF4-FFF2-40B4-BE49-F238E27FC236}">
                <a16:creationId xmlns:a16="http://schemas.microsoft.com/office/drawing/2014/main" id="{79790EF9-FFCF-4137-B0F4-00403B60BBCD}"/>
              </a:ext>
            </a:extLst>
          </p:cNvPr>
          <p:cNvSpPr>
            <a:spLocks noGrp="1"/>
          </p:cNvSpPr>
          <p:nvPr>
            <p:ph idx="1"/>
          </p:nvPr>
        </p:nvSpPr>
        <p:spPr>
          <a:xfrm>
            <a:off x="1251678" y="1632204"/>
            <a:ext cx="10178322" cy="3593591"/>
          </a:xfrm>
        </p:spPr>
        <p:txBody>
          <a:bodyPr>
            <a:normAutofit fontScale="92500" lnSpcReduction="20000"/>
          </a:bodyPr>
          <a:lstStyle/>
          <a:p>
            <a:pPr algn="just"/>
            <a:r>
              <a:rPr lang="es-MX" sz="2800" dirty="0"/>
              <a:t>Consiste en determinar que salvaguardas o controles existen actualmente en la organización y verificar su nivel de eficacia frente al riesgo.</a:t>
            </a:r>
          </a:p>
          <a:p>
            <a:pPr algn="just"/>
            <a:r>
              <a:rPr lang="es-MX" sz="2800" dirty="0"/>
              <a:t>Una vez determinado el nivel de riesgo potencial, se debe hacer la verificación de que salvaguarda de los que se identificaron hace que el riesgo se mitigue o por lo menos su nivel baje. La efectividad del salvaguarda puede darse de dos formas, la primera reduciendo la probabilidad de las amenazas y la segunda limitando el daño causado al activo.</a:t>
            </a:r>
            <a:endParaRPr lang="es-HN" sz="2800" dirty="0"/>
          </a:p>
        </p:txBody>
      </p:sp>
    </p:spTree>
    <p:extLst>
      <p:ext uri="{BB962C8B-B14F-4D97-AF65-F5344CB8AC3E}">
        <p14:creationId xmlns:p14="http://schemas.microsoft.com/office/powerpoint/2010/main" val="70111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4CDA31-D589-4A2A-8BBE-B52336E6D743}"/>
              </a:ext>
            </a:extLst>
          </p:cNvPr>
          <p:cNvSpPr>
            <a:spLocks noGrp="1"/>
          </p:cNvSpPr>
          <p:nvPr>
            <p:ph type="title"/>
          </p:nvPr>
        </p:nvSpPr>
        <p:spPr>
          <a:xfrm>
            <a:off x="1257300" y="1107244"/>
            <a:ext cx="4960620" cy="651217"/>
          </a:xfrm>
        </p:spPr>
        <p:style>
          <a:lnRef idx="2">
            <a:schemeClr val="accent1"/>
          </a:lnRef>
          <a:fillRef idx="1">
            <a:schemeClr val="lt1"/>
          </a:fillRef>
          <a:effectRef idx="0">
            <a:schemeClr val="accent1"/>
          </a:effectRef>
          <a:fontRef idx="minor">
            <a:schemeClr val="dk1"/>
          </a:fontRef>
        </p:style>
        <p:txBody>
          <a:bodyPr>
            <a:noAutofit/>
          </a:bodyPr>
          <a:lstStyle/>
          <a:p>
            <a:pPr algn="ctr"/>
            <a:r>
              <a:rPr lang="es-MX" sz="3600" dirty="0"/>
              <a:t>Impacto residual</a:t>
            </a:r>
            <a:endParaRPr lang="es-HN" sz="3600" dirty="0"/>
          </a:p>
        </p:txBody>
      </p:sp>
      <p:sp>
        <p:nvSpPr>
          <p:cNvPr id="3" name="Marcador de contenido 2">
            <a:extLst>
              <a:ext uri="{FF2B5EF4-FFF2-40B4-BE49-F238E27FC236}">
                <a16:creationId xmlns:a16="http://schemas.microsoft.com/office/drawing/2014/main" id="{82D0E1CB-4B70-442C-98ED-773E460F7F3F}"/>
              </a:ext>
            </a:extLst>
          </p:cNvPr>
          <p:cNvSpPr>
            <a:spLocks noGrp="1"/>
          </p:cNvSpPr>
          <p:nvPr>
            <p:ph sz="half" idx="1"/>
          </p:nvPr>
        </p:nvSpPr>
        <p:spPr>
          <a:xfrm>
            <a:off x="1257299" y="2096086"/>
            <a:ext cx="4960619" cy="4586067"/>
          </a:xfrm>
        </p:spPr>
        <p:txBody>
          <a:bodyPr>
            <a:normAutofit lnSpcReduction="10000"/>
          </a:bodyPr>
          <a:lstStyle/>
          <a:p>
            <a:pPr algn="just"/>
            <a:r>
              <a:rPr lang="es-MX" sz="2400" dirty="0"/>
              <a:t>Se define como el daño sobre el activo debido de la materialización de la amenaza aun existiendo las salvaguardas, es decir pasó de impacto potencial a impacto residual. Para calcularlo se debe realizar el mismo procedimiento que se usó para hallar el impacto potencial, con la diferencia que se le debe aplicar la efectividad del control, con esto logra que la degradación del activo disminuya o sea nula.</a:t>
            </a:r>
            <a:endParaRPr lang="es-HN" sz="2400" dirty="0"/>
          </a:p>
        </p:txBody>
      </p:sp>
      <p:sp>
        <p:nvSpPr>
          <p:cNvPr id="4" name="Marcador de contenido 3">
            <a:extLst>
              <a:ext uri="{FF2B5EF4-FFF2-40B4-BE49-F238E27FC236}">
                <a16:creationId xmlns:a16="http://schemas.microsoft.com/office/drawing/2014/main" id="{9D39B3E8-71F3-4918-8C93-8B754E396CCC}"/>
              </a:ext>
            </a:extLst>
          </p:cNvPr>
          <p:cNvSpPr>
            <a:spLocks noGrp="1"/>
          </p:cNvSpPr>
          <p:nvPr>
            <p:ph sz="half" idx="2"/>
          </p:nvPr>
        </p:nvSpPr>
        <p:spPr>
          <a:xfrm>
            <a:off x="6927391" y="2096086"/>
            <a:ext cx="4800600" cy="4586066"/>
          </a:xfrm>
        </p:spPr>
        <p:txBody>
          <a:bodyPr>
            <a:normAutofit lnSpcReduction="10000"/>
          </a:bodyPr>
          <a:lstStyle/>
          <a:p>
            <a:pPr algn="just"/>
            <a:r>
              <a:rPr lang="es-MX" sz="2600" dirty="0"/>
              <a:t>El riesgo residual se calcula usando el impacto residual y la probabilidad residual de ocurrencia (es residual en caso de que las salvaguardas afecten la frecuencia de ocurrencia).</a:t>
            </a:r>
            <a:endParaRPr lang="es-HN" sz="2600" dirty="0"/>
          </a:p>
          <a:p>
            <a:endParaRPr lang="es-HN" dirty="0"/>
          </a:p>
        </p:txBody>
      </p:sp>
      <p:sp>
        <p:nvSpPr>
          <p:cNvPr id="5" name="Título 1">
            <a:extLst>
              <a:ext uri="{FF2B5EF4-FFF2-40B4-BE49-F238E27FC236}">
                <a16:creationId xmlns:a16="http://schemas.microsoft.com/office/drawing/2014/main" id="{EC0074BD-F90C-4720-8907-A05B9C4BD246}"/>
              </a:ext>
            </a:extLst>
          </p:cNvPr>
          <p:cNvSpPr txBox="1">
            <a:spLocks/>
          </p:cNvSpPr>
          <p:nvPr/>
        </p:nvSpPr>
        <p:spPr>
          <a:xfrm>
            <a:off x="7150242" y="1107243"/>
            <a:ext cx="4354898" cy="65121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s-MX" sz="3600" dirty="0">
                <a:solidFill>
                  <a:schemeClr val="dk1"/>
                </a:solidFill>
                <a:latin typeface="+mn-lt"/>
                <a:ea typeface="+mn-ea"/>
                <a:cs typeface="+mn-cs"/>
              </a:rPr>
              <a:t>Riesgo residual</a:t>
            </a:r>
            <a:endParaRPr lang="es-HN" sz="3600" dirty="0">
              <a:solidFill>
                <a:schemeClr val="dk1"/>
              </a:solidFill>
              <a:latin typeface="+mn-lt"/>
              <a:ea typeface="+mn-ea"/>
              <a:cs typeface="+mn-cs"/>
            </a:endParaRPr>
          </a:p>
        </p:txBody>
      </p:sp>
    </p:spTree>
    <p:extLst>
      <p:ext uri="{BB962C8B-B14F-4D97-AF65-F5344CB8AC3E}">
        <p14:creationId xmlns:p14="http://schemas.microsoft.com/office/powerpoint/2010/main" val="93283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5FE08-A1E8-4C6A-8BE8-18F793F0CEB5}"/>
              </a:ext>
            </a:extLst>
          </p:cNvPr>
          <p:cNvSpPr>
            <a:spLocks noGrp="1"/>
          </p:cNvSpPr>
          <p:nvPr>
            <p:ph type="title"/>
          </p:nvPr>
        </p:nvSpPr>
        <p:spPr>
          <a:xfrm>
            <a:off x="1251678" y="382385"/>
            <a:ext cx="10178322" cy="826483"/>
          </a:xfrm>
        </p:spPr>
        <p:txBody>
          <a:bodyPr/>
          <a:lstStyle/>
          <a:p>
            <a:pPr algn="ctr"/>
            <a:r>
              <a:rPr lang="es-HN" dirty="0" err="1"/>
              <a:t>cOntenido</a:t>
            </a:r>
            <a:r>
              <a:rPr lang="es-HN" dirty="0"/>
              <a:t> del ejemplo</a:t>
            </a:r>
          </a:p>
        </p:txBody>
      </p:sp>
      <p:sp>
        <p:nvSpPr>
          <p:cNvPr id="3" name="Marcador de contenido 2">
            <a:extLst>
              <a:ext uri="{FF2B5EF4-FFF2-40B4-BE49-F238E27FC236}">
                <a16:creationId xmlns:a16="http://schemas.microsoft.com/office/drawing/2014/main" id="{BD538F3D-B97E-4BA8-85B2-FA6C89126BF0}"/>
              </a:ext>
            </a:extLst>
          </p:cNvPr>
          <p:cNvSpPr>
            <a:spLocks noGrp="1"/>
          </p:cNvSpPr>
          <p:nvPr>
            <p:ph idx="1"/>
          </p:nvPr>
        </p:nvSpPr>
        <p:spPr>
          <a:xfrm>
            <a:off x="1251678" y="1472339"/>
            <a:ext cx="10178322" cy="5003276"/>
          </a:xfrm>
        </p:spPr>
        <p:txBody>
          <a:bodyPr>
            <a:normAutofit fontScale="92500"/>
          </a:bodyPr>
          <a:lstStyle/>
          <a:p>
            <a:pPr marL="457200" indent="-457200">
              <a:buFont typeface="+mj-lt"/>
              <a:buAutoNum type="arabicPeriod"/>
            </a:pPr>
            <a:r>
              <a:rPr lang="es-HN" sz="2400" b="1" i="0" u="none" strike="noStrike" baseline="0" dirty="0">
                <a:solidFill>
                  <a:srgbClr val="000000"/>
                </a:solidFill>
                <a:latin typeface="Arial" panose="020B0604020202020204" pitchFamily="34" charset="0"/>
              </a:rPr>
              <a:t>INTRODUCCIÓN </a:t>
            </a:r>
          </a:p>
          <a:p>
            <a:pPr marL="457200" indent="-457200">
              <a:buFont typeface="+mj-lt"/>
              <a:buAutoNum type="arabicPeriod"/>
            </a:pPr>
            <a:r>
              <a:rPr lang="es-HN" sz="2400" b="1" dirty="0">
                <a:solidFill>
                  <a:srgbClr val="000000"/>
                </a:solidFill>
                <a:latin typeface="Arial" panose="020B0604020202020204" pitchFamily="34" charset="0"/>
              </a:rPr>
              <a:t>Objetivos</a:t>
            </a:r>
          </a:p>
          <a:p>
            <a:pPr marL="914400" lvl="1" indent="-457200">
              <a:buFont typeface="+mj-lt"/>
              <a:buAutoNum type="arabicPeriod"/>
            </a:pPr>
            <a:r>
              <a:rPr lang="es-HN" sz="2400" b="1" dirty="0">
                <a:solidFill>
                  <a:srgbClr val="000000"/>
                </a:solidFill>
                <a:latin typeface="Arial" panose="020B0604020202020204" pitchFamily="34" charset="0"/>
              </a:rPr>
              <a:t>General y específicos</a:t>
            </a:r>
          </a:p>
          <a:p>
            <a:pPr marL="457200" indent="-457200">
              <a:buFont typeface="+mj-lt"/>
              <a:buAutoNum type="arabicPeriod"/>
            </a:pPr>
            <a:r>
              <a:rPr lang="es-HN" sz="2400" b="1" i="0" u="none" strike="noStrike" baseline="0" dirty="0">
                <a:solidFill>
                  <a:srgbClr val="000000"/>
                </a:solidFill>
                <a:latin typeface="Arial" panose="020B0604020202020204" pitchFamily="34" charset="0"/>
              </a:rPr>
              <a:t>MARCO REFERENCIAL </a:t>
            </a:r>
          </a:p>
          <a:p>
            <a:pPr marL="914400" lvl="1" indent="-457200">
              <a:buFont typeface="+mj-lt"/>
              <a:buAutoNum type="arabicPeriod"/>
            </a:pPr>
            <a:r>
              <a:rPr lang="es-HN" sz="2400" b="1" i="0" u="none" strike="noStrike" baseline="0" dirty="0">
                <a:solidFill>
                  <a:srgbClr val="000000"/>
                </a:solidFill>
                <a:latin typeface="Arial" panose="020B0604020202020204" pitchFamily="34" charset="0"/>
              </a:rPr>
              <a:t>MARCO TEÓRICO </a:t>
            </a:r>
            <a:endParaRPr lang="es-HN" sz="2400" b="1" dirty="0">
              <a:solidFill>
                <a:srgbClr val="000000"/>
              </a:solidFill>
              <a:latin typeface="Arial" panose="020B0604020202020204" pitchFamily="34" charset="0"/>
            </a:endParaRPr>
          </a:p>
          <a:p>
            <a:pPr marL="457200" indent="-457200">
              <a:buFont typeface="+mj-lt"/>
              <a:buAutoNum type="arabicPeriod"/>
            </a:pPr>
            <a:r>
              <a:rPr lang="es-HN" sz="2400" b="1" i="0" u="none" strike="noStrike" baseline="0" dirty="0">
                <a:solidFill>
                  <a:srgbClr val="000000"/>
                </a:solidFill>
                <a:latin typeface="Arial" panose="020B0604020202020204" pitchFamily="34" charset="0"/>
              </a:rPr>
              <a:t>MARCO LEGAL </a:t>
            </a:r>
          </a:p>
          <a:p>
            <a:pPr marL="457200" indent="-457200">
              <a:buFont typeface="+mj-lt"/>
              <a:buAutoNum type="arabicPeriod"/>
            </a:pPr>
            <a:r>
              <a:rPr lang="es-HN" sz="2400" b="1" i="0" u="none" strike="noStrike" baseline="0" dirty="0">
                <a:solidFill>
                  <a:srgbClr val="000000"/>
                </a:solidFill>
                <a:latin typeface="Arial" panose="020B0604020202020204" pitchFamily="34" charset="0"/>
              </a:rPr>
              <a:t>DISEÑO METODOLÓGICO</a:t>
            </a:r>
          </a:p>
          <a:p>
            <a:pPr marL="457200" indent="-457200">
              <a:buFont typeface="+mj-lt"/>
              <a:buAutoNum type="arabicPeriod"/>
            </a:pPr>
            <a:r>
              <a:rPr lang="es-HN" sz="2400" b="1" i="0" u="none" strike="noStrike" baseline="0" dirty="0">
                <a:solidFill>
                  <a:srgbClr val="000000"/>
                </a:solidFill>
                <a:latin typeface="Arial" panose="020B0604020202020204" pitchFamily="34" charset="0"/>
              </a:rPr>
              <a:t>SELECCIÓN DE LA METODOLOGÍA.  </a:t>
            </a:r>
          </a:p>
          <a:p>
            <a:pPr marL="457200" indent="-457200">
              <a:buFont typeface="+mj-lt"/>
              <a:buAutoNum type="arabicPeriod"/>
            </a:pPr>
            <a:r>
              <a:rPr lang="es-HN" sz="2400" b="1" dirty="0">
                <a:solidFill>
                  <a:srgbClr val="000000"/>
                </a:solidFill>
                <a:latin typeface="Arial" panose="020B0604020202020204" pitchFamily="34" charset="0"/>
              </a:rPr>
              <a:t>DESARROLLO, RESULTADOS Y APORTES</a:t>
            </a:r>
          </a:p>
          <a:p>
            <a:pPr lvl="1"/>
            <a:r>
              <a:rPr lang="es-MX" sz="1800" b="1" i="0" u="none" strike="noStrike" baseline="0" dirty="0">
                <a:solidFill>
                  <a:srgbClr val="000000"/>
                </a:solidFill>
                <a:latin typeface="Arial" panose="020B0604020202020204" pitchFamily="34" charset="0"/>
              </a:rPr>
              <a:t>DEFINICIÓN DE METODOLOGÍA Y APROBACIÓN DE LAS ETAPAS O FASES DE TRABAJO </a:t>
            </a:r>
          </a:p>
          <a:p>
            <a:pPr lvl="1"/>
            <a:r>
              <a:rPr lang="es-MX" sz="1800" b="1" i="0" u="none" strike="noStrike" baseline="0" dirty="0">
                <a:solidFill>
                  <a:srgbClr val="000000"/>
                </a:solidFill>
                <a:latin typeface="Arial" panose="020B0604020202020204" pitchFamily="34" charset="0"/>
              </a:rPr>
              <a:t>CONFORMACIÓN DEL EQUIPO DE TRABAJO </a:t>
            </a:r>
            <a:endParaRPr lang="es-HN" sz="2200" b="1" dirty="0">
              <a:solidFill>
                <a:srgbClr val="000000"/>
              </a:solidFill>
              <a:latin typeface="Arial" panose="020B0604020202020204" pitchFamily="34" charset="0"/>
            </a:endParaRPr>
          </a:p>
        </p:txBody>
      </p:sp>
    </p:spTree>
    <p:extLst>
      <p:ext uri="{BB962C8B-B14F-4D97-AF65-F5344CB8AC3E}">
        <p14:creationId xmlns:p14="http://schemas.microsoft.com/office/powerpoint/2010/main" val="2462543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4EF3D4-B5D1-4D2F-9652-9DA4DC1602E1}"/>
              </a:ext>
            </a:extLst>
          </p:cNvPr>
          <p:cNvSpPr>
            <a:spLocks noGrp="1"/>
          </p:cNvSpPr>
          <p:nvPr>
            <p:ph type="title"/>
          </p:nvPr>
        </p:nvSpPr>
        <p:spPr/>
        <p:txBody>
          <a:bodyPr/>
          <a:lstStyle/>
          <a:p>
            <a:pPr algn="ctr"/>
            <a:r>
              <a:rPr lang="es-MX" dirty="0"/>
              <a:t>IDENTIFICACIÓN DE AMENAZAS Y PROBABILIDAD</a:t>
            </a:r>
            <a:endParaRPr lang="es-HN" dirty="0"/>
          </a:p>
        </p:txBody>
      </p:sp>
      <p:pic>
        <p:nvPicPr>
          <p:cNvPr id="5" name="Marcador de contenido 4">
            <a:extLst>
              <a:ext uri="{FF2B5EF4-FFF2-40B4-BE49-F238E27FC236}">
                <a16:creationId xmlns:a16="http://schemas.microsoft.com/office/drawing/2014/main" id="{0CCBB2E3-EF02-45B0-95EA-3F26AF0222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075" y="3087744"/>
            <a:ext cx="6230219" cy="1895740"/>
          </a:xfrm>
        </p:spPr>
      </p:pic>
      <p:sp>
        <p:nvSpPr>
          <p:cNvPr id="6" name="CuadroTexto 5">
            <a:extLst>
              <a:ext uri="{FF2B5EF4-FFF2-40B4-BE49-F238E27FC236}">
                <a16:creationId xmlns:a16="http://schemas.microsoft.com/office/drawing/2014/main" id="{F667FC67-72AD-41B5-8D4F-624E77617D87}"/>
              </a:ext>
            </a:extLst>
          </p:cNvPr>
          <p:cNvSpPr txBox="1"/>
          <p:nvPr/>
        </p:nvSpPr>
        <p:spPr>
          <a:xfrm>
            <a:off x="7624689" y="3044492"/>
            <a:ext cx="4093699" cy="1938992"/>
          </a:xfrm>
          <a:prstGeom prst="rect">
            <a:avLst/>
          </a:prstGeom>
          <a:noFill/>
        </p:spPr>
        <p:txBody>
          <a:bodyPr wrap="square" rtlCol="0">
            <a:spAutoFit/>
          </a:bodyPr>
          <a:lstStyle/>
          <a:p>
            <a:pPr algn="just"/>
            <a:r>
              <a:rPr lang="es-MX" sz="2400" dirty="0"/>
              <a:t>Se realiza la identificación de amenazas, se estable un código para las mismas y se clasifican de acuerdo a la probabilidad de ocurrencia</a:t>
            </a:r>
            <a:endParaRPr lang="es-HN" sz="2400" dirty="0"/>
          </a:p>
        </p:txBody>
      </p:sp>
    </p:spTree>
    <p:extLst>
      <p:ext uri="{BB962C8B-B14F-4D97-AF65-F5344CB8AC3E}">
        <p14:creationId xmlns:p14="http://schemas.microsoft.com/office/powerpoint/2010/main" val="1440449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2ABD0-70FE-452D-84B7-D8C816CE34E1}"/>
              </a:ext>
            </a:extLst>
          </p:cNvPr>
          <p:cNvSpPr>
            <a:spLocks noGrp="1"/>
          </p:cNvSpPr>
          <p:nvPr>
            <p:ph type="title"/>
          </p:nvPr>
        </p:nvSpPr>
        <p:spPr>
          <a:xfrm>
            <a:off x="1149861" y="163960"/>
            <a:ext cx="10178322" cy="567560"/>
          </a:xfrm>
        </p:spPr>
        <p:txBody>
          <a:bodyPr>
            <a:normAutofit fontScale="90000"/>
          </a:bodyPr>
          <a:lstStyle/>
          <a:p>
            <a:pPr algn="ctr"/>
            <a:r>
              <a:rPr lang="es-HN" sz="3600" dirty="0"/>
              <a:t>Ejemplo de Amenazas identificadas</a:t>
            </a:r>
          </a:p>
        </p:txBody>
      </p:sp>
      <p:pic>
        <p:nvPicPr>
          <p:cNvPr id="5" name="Marcador de contenido 4">
            <a:extLst>
              <a:ext uri="{FF2B5EF4-FFF2-40B4-BE49-F238E27FC236}">
                <a16:creationId xmlns:a16="http://schemas.microsoft.com/office/drawing/2014/main" id="{7F0672BC-F12D-4E79-A27E-F43768DBAF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8612" y="731520"/>
            <a:ext cx="8160820" cy="5962520"/>
          </a:xfrm>
        </p:spPr>
      </p:pic>
    </p:spTree>
    <p:extLst>
      <p:ext uri="{BB962C8B-B14F-4D97-AF65-F5344CB8AC3E}">
        <p14:creationId xmlns:p14="http://schemas.microsoft.com/office/powerpoint/2010/main" val="960363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2ABD0-70FE-452D-84B7-D8C816CE34E1}"/>
              </a:ext>
            </a:extLst>
          </p:cNvPr>
          <p:cNvSpPr>
            <a:spLocks noGrp="1"/>
          </p:cNvSpPr>
          <p:nvPr>
            <p:ph type="title"/>
          </p:nvPr>
        </p:nvSpPr>
        <p:spPr>
          <a:xfrm>
            <a:off x="1006838" y="374975"/>
            <a:ext cx="10178322" cy="567560"/>
          </a:xfrm>
        </p:spPr>
        <p:txBody>
          <a:bodyPr>
            <a:normAutofit fontScale="90000"/>
          </a:bodyPr>
          <a:lstStyle/>
          <a:p>
            <a:pPr algn="ctr"/>
            <a:r>
              <a:rPr lang="es-HN" sz="3600" dirty="0"/>
              <a:t>Ejemplo de Amenazas identificadas</a:t>
            </a:r>
          </a:p>
        </p:txBody>
      </p:sp>
      <p:pic>
        <p:nvPicPr>
          <p:cNvPr id="7" name="Marcador de contenido 6">
            <a:extLst>
              <a:ext uri="{FF2B5EF4-FFF2-40B4-BE49-F238E27FC236}">
                <a16:creationId xmlns:a16="http://schemas.microsoft.com/office/drawing/2014/main" id="{79A8943B-DCCA-41B7-99EB-3A14833102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7810" y="1258632"/>
            <a:ext cx="8176379" cy="3923516"/>
          </a:xfrm>
        </p:spPr>
      </p:pic>
    </p:spTree>
    <p:extLst>
      <p:ext uri="{BB962C8B-B14F-4D97-AF65-F5344CB8AC3E}">
        <p14:creationId xmlns:p14="http://schemas.microsoft.com/office/powerpoint/2010/main" val="774287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8224095-567E-42C9-82B5-9F39C3CF9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944" y="785515"/>
            <a:ext cx="9622112" cy="5998630"/>
          </a:xfrm>
          <a:prstGeom prst="rect">
            <a:avLst/>
          </a:prstGeom>
        </p:spPr>
      </p:pic>
      <p:sp>
        <p:nvSpPr>
          <p:cNvPr id="4" name="Título 1">
            <a:extLst>
              <a:ext uri="{FF2B5EF4-FFF2-40B4-BE49-F238E27FC236}">
                <a16:creationId xmlns:a16="http://schemas.microsoft.com/office/drawing/2014/main" id="{01640868-E821-4298-83AF-376A539ABC9E}"/>
              </a:ext>
            </a:extLst>
          </p:cNvPr>
          <p:cNvSpPr txBox="1">
            <a:spLocks/>
          </p:cNvSpPr>
          <p:nvPr/>
        </p:nvSpPr>
        <p:spPr>
          <a:xfrm>
            <a:off x="1006838" y="108930"/>
            <a:ext cx="10402059" cy="581628"/>
          </a:xfrm>
          <a:prstGeom prst="rect">
            <a:avLst/>
          </a:prstGeom>
        </p:spPr>
        <p:txBody>
          <a:bodyPr anchor="ctr">
            <a:normAutofit fontScale="67500" lnSpcReduction="2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r>
              <a:rPr lang="es-HN" sz="3600" dirty="0"/>
              <a:t>Amenazas clasificadas por su tipo y su nivel de probabilidad</a:t>
            </a:r>
          </a:p>
        </p:txBody>
      </p:sp>
    </p:spTree>
    <p:extLst>
      <p:ext uri="{BB962C8B-B14F-4D97-AF65-F5344CB8AC3E}">
        <p14:creationId xmlns:p14="http://schemas.microsoft.com/office/powerpoint/2010/main" val="75712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6EE45-0A39-4F82-ADAB-462C2E2C899B}"/>
              </a:ext>
            </a:extLst>
          </p:cNvPr>
          <p:cNvSpPr>
            <a:spLocks noGrp="1"/>
          </p:cNvSpPr>
          <p:nvPr>
            <p:ph type="title"/>
          </p:nvPr>
        </p:nvSpPr>
        <p:spPr>
          <a:xfrm>
            <a:off x="1281658" y="168191"/>
            <a:ext cx="10178322" cy="596023"/>
          </a:xfrm>
        </p:spPr>
        <p:txBody>
          <a:bodyPr>
            <a:normAutofit/>
          </a:bodyPr>
          <a:lstStyle/>
          <a:p>
            <a:pPr algn="ctr"/>
            <a:r>
              <a:rPr lang="es-MX" sz="3200" dirty="0"/>
              <a:t>Matriz de impacto potencial</a:t>
            </a:r>
            <a:endParaRPr lang="es-HN" sz="3200" dirty="0"/>
          </a:p>
        </p:txBody>
      </p:sp>
      <p:pic>
        <p:nvPicPr>
          <p:cNvPr id="5" name="Marcador de contenido 4">
            <a:extLst>
              <a:ext uri="{FF2B5EF4-FFF2-40B4-BE49-F238E27FC236}">
                <a16:creationId xmlns:a16="http://schemas.microsoft.com/office/drawing/2014/main" id="{113105D5-E268-4BC7-9378-F6F75E8884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7487" y="854154"/>
            <a:ext cx="10057026" cy="5835655"/>
          </a:xfrm>
        </p:spPr>
      </p:pic>
    </p:spTree>
    <p:extLst>
      <p:ext uri="{BB962C8B-B14F-4D97-AF65-F5344CB8AC3E}">
        <p14:creationId xmlns:p14="http://schemas.microsoft.com/office/powerpoint/2010/main" val="2873779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993619-D475-4F73-B987-A3567E1D1171}"/>
              </a:ext>
            </a:extLst>
          </p:cNvPr>
          <p:cNvSpPr>
            <a:spLocks noGrp="1"/>
          </p:cNvSpPr>
          <p:nvPr>
            <p:ph type="title"/>
          </p:nvPr>
        </p:nvSpPr>
        <p:spPr/>
        <p:txBody>
          <a:bodyPr/>
          <a:lstStyle/>
          <a:p>
            <a:pPr algn="ctr"/>
            <a:r>
              <a:rPr lang="es-HN" dirty="0"/>
              <a:t>Matriz de impacto potencial</a:t>
            </a:r>
          </a:p>
        </p:txBody>
      </p:sp>
      <p:pic>
        <p:nvPicPr>
          <p:cNvPr id="5" name="Marcador de contenido 4">
            <a:extLst>
              <a:ext uri="{FF2B5EF4-FFF2-40B4-BE49-F238E27FC236}">
                <a16:creationId xmlns:a16="http://schemas.microsoft.com/office/drawing/2014/main" id="{102B68F4-7D46-4B38-A596-72622CF713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2063737"/>
            <a:ext cx="7243070" cy="3261950"/>
          </a:xfrm>
        </p:spPr>
      </p:pic>
      <p:sp>
        <p:nvSpPr>
          <p:cNvPr id="6" name="CuadroTexto 5">
            <a:extLst>
              <a:ext uri="{FF2B5EF4-FFF2-40B4-BE49-F238E27FC236}">
                <a16:creationId xmlns:a16="http://schemas.microsoft.com/office/drawing/2014/main" id="{36D99419-95D1-473D-A402-3E9003D1EB50}"/>
              </a:ext>
            </a:extLst>
          </p:cNvPr>
          <p:cNvSpPr txBox="1"/>
          <p:nvPr/>
        </p:nvSpPr>
        <p:spPr>
          <a:xfrm>
            <a:off x="8724275" y="2218544"/>
            <a:ext cx="2935252" cy="2308324"/>
          </a:xfrm>
          <a:prstGeom prst="rect">
            <a:avLst/>
          </a:prstGeom>
          <a:noFill/>
        </p:spPr>
        <p:txBody>
          <a:bodyPr wrap="square" rtlCol="0">
            <a:spAutoFit/>
          </a:bodyPr>
          <a:lstStyle/>
          <a:p>
            <a:pPr algn="just"/>
            <a:r>
              <a:rPr lang="es-MX" sz="2400" dirty="0"/>
              <a:t>Se incluye una escala donde se dio un valor al impacto causado por la materialización de alguna de las amenazas.</a:t>
            </a:r>
            <a:endParaRPr lang="es-HN" sz="2400" dirty="0"/>
          </a:p>
        </p:txBody>
      </p:sp>
    </p:spTree>
    <p:extLst>
      <p:ext uri="{BB962C8B-B14F-4D97-AF65-F5344CB8AC3E}">
        <p14:creationId xmlns:p14="http://schemas.microsoft.com/office/powerpoint/2010/main" val="2126585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767293-2615-4845-9BCA-D502FF8C1FEE}"/>
              </a:ext>
            </a:extLst>
          </p:cNvPr>
          <p:cNvSpPr>
            <a:spLocks noGrp="1"/>
          </p:cNvSpPr>
          <p:nvPr>
            <p:ph type="title"/>
          </p:nvPr>
        </p:nvSpPr>
        <p:spPr>
          <a:xfrm>
            <a:off x="1251678" y="382385"/>
            <a:ext cx="10178322" cy="906769"/>
          </a:xfrm>
        </p:spPr>
        <p:txBody>
          <a:bodyPr/>
          <a:lstStyle/>
          <a:p>
            <a:pPr algn="ctr"/>
            <a:r>
              <a:rPr lang="es-HN" dirty="0"/>
              <a:t>Riesgo Potencial</a:t>
            </a:r>
          </a:p>
        </p:txBody>
      </p:sp>
      <p:sp>
        <p:nvSpPr>
          <p:cNvPr id="3" name="Marcador de contenido 2">
            <a:extLst>
              <a:ext uri="{FF2B5EF4-FFF2-40B4-BE49-F238E27FC236}">
                <a16:creationId xmlns:a16="http://schemas.microsoft.com/office/drawing/2014/main" id="{DE90227D-9E12-478E-B5F4-4ADF46827204}"/>
              </a:ext>
            </a:extLst>
          </p:cNvPr>
          <p:cNvSpPr>
            <a:spLocks noGrp="1"/>
          </p:cNvSpPr>
          <p:nvPr>
            <p:ph idx="1"/>
          </p:nvPr>
        </p:nvSpPr>
        <p:spPr>
          <a:xfrm>
            <a:off x="1768838" y="4678820"/>
            <a:ext cx="9661162" cy="906770"/>
          </a:xfrm>
        </p:spPr>
        <p:txBody>
          <a:bodyPr>
            <a:normAutofit/>
          </a:bodyPr>
          <a:lstStyle/>
          <a:p>
            <a:pPr algn="just"/>
            <a:r>
              <a:rPr lang="es-MX" sz="2400" dirty="0"/>
              <a:t>Las zonas de riesgo derivan del producto de los valores de impacto y probabilidad. </a:t>
            </a:r>
          </a:p>
        </p:txBody>
      </p:sp>
      <p:pic>
        <p:nvPicPr>
          <p:cNvPr id="5" name="Imagen 4">
            <a:extLst>
              <a:ext uri="{FF2B5EF4-FFF2-40B4-BE49-F238E27FC236}">
                <a16:creationId xmlns:a16="http://schemas.microsoft.com/office/drawing/2014/main" id="{C1D63E20-FEF4-4C9B-A35D-4700713BA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462" y="1289154"/>
            <a:ext cx="8538753" cy="3084283"/>
          </a:xfrm>
          <a:prstGeom prst="rect">
            <a:avLst/>
          </a:prstGeom>
        </p:spPr>
      </p:pic>
    </p:spTree>
    <p:extLst>
      <p:ext uri="{BB962C8B-B14F-4D97-AF65-F5344CB8AC3E}">
        <p14:creationId xmlns:p14="http://schemas.microsoft.com/office/powerpoint/2010/main" val="18166314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FE47E-F82A-4D07-8A4B-2074E035A627}"/>
              </a:ext>
            </a:extLst>
          </p:cNvPr>
          <p:cNvSpPr>
            <a:spLocks noGrp="1"/>
          </p:cNvSpPr>
          <p:nvPr>
            <p:ph type="title"/>
          </p:nvPr>
        </p:nvSpPr>
        <p:spPr>
          <a:xfrm>
            <a:off x="1339631" y="232342"/>
            <a:ext cx="10178322" cy="746065"/>
          </a:xfrm>
        </p:spPr>
        <p:txBody>
          <a:bodyPr>
            <a:noAutofit/>
          </a:bodyPr>
          <a:lstStyle/>
          <a:p>
            <a:pPr algn="ctr"/>
            <a:r>
              <a:rPr lang="es-MX" sz="2800" dirty="0"/>
              <a:t>Número de amenazas por zona de riesgo y tipo de activo </a:t>
            </a:r>
            <a:br>
              <a:rPr lang="es-HN" sz="2800" dirty="0"/>
            </a:br>
            <a:endParaRPr lang="es-HN" sz="2800" dirty="0"/>
          </a:p>
        </p:txBody>
      </p:sp>
      <p:sp>
        <p:nvSpPr>
          <p:cNvPr id="3" name="Marcador de contenido 2">
            <a:extLst>
              <a:ext uri="{FF2B5EF4-FFF2-40B4-BE49-F238E27FC236}">
                <a16:creationId xmlns:a16="http://schemas.microsoft.com/office/drawing/2014/main" id="{95E0276F-2EAC-4D3B-8852-D5C6683165A1}"/>
              </a:ext>
            </a:extLst>
          </p:cNvPr>
          <p:cNvSpPr>
            <a:spLocks noGrp="1"/>
          </p:cNvSpPr>
          <p:nvPr>
            <p:ph idx="1"/>
          </p:nvPr>
        </p:nvSpPr>
        <p:spPr/>
        <p:txBody>
          <a:bodyPr/>
          <a:lstStyle/>
          <a:p>
            <a:r>
              <a:rPr lang="es-MX" dirty="0"/>
              <a:t>.</a:t>
            </a:r>
            <a:endParaRPr lang="es-HN" dirty="0"/>
          </a:p>
        </p:txBody>
      </p:sp>
      <p:pic>
        <p:nvPicPr>
          <p:cNvPr id="5" name="Imagen 4">
            <a:extLst>
              <a:ext uri="{FF2B5EF4-FFF2-40B4-BE49-F238E27FC236}">
                <a16:creationId xmlns:a16="http://schemas.microsoft.com/office/drawing/2014/main" id="{69DDD233-72FF-4615-8966-305DF7D76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96" y="978407"/>
            <a:ext cx="7147629" cy="3593591"/>
          </a:xfrm>
          <a:prstGeom prst="rect">
            <a:avLst/>
          </a:prstGeom>
        </p:spPr>
      </p:pic>
      <p:pic>
        <p:nvPicPr>
          <p:cNvPr id="7" name="Imagen 6">
            <a:extLst>
              <a:ext uri="{FF2B5EF4-FFF2-40B4-BE49-F238E27FC236}">
                <a16:creationId xmlns:a16="http://schemas.microsoft.com/office/drawing/2014/main" id="{E65A1113-17C1-4570-8ED6-7C9D52A93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637" y="4571998"/>
            <a:ext cx="5515745" cy="2133898"/>
          </a:xfrm>
          <a:prstGeom prst="rect">
            <a:avLst/>
          </a:prstGeom>
        </p:spPr>
      </p:pic>
    </p:spTree>
    <p:extLst>
      <p:ext uri="{BB962C8B-B14F-4D97-AF65-F5344CB8AC3E}">
        <p14:creationId xmlns:p14="http://schemas.microsoft.com/office/powerpoint/2010/main" val="3093417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AF1EFF-D31E-4003-AEEF-92D79D1106F6}"/>
              </a:ext>
            </a:extLst>
          </p:cNvPr>
          <p:cNvSpPr>
            <a:spLocks noGrp="1"/>
          </p:cNvSpPr>
          <p:nvPr>
            <p:ph type="title"/>
          </p:nvPr>
        </p:nvSpPr>
        <p:spPr>
          <a:xfrm>
            <a:off x="1195694" y="186008"/>
            <a:ext cx="10178322" cy="755950"/>
          </a:xfrm>
        </p:spPr>
        <p:txBody>
          <a:bodyPr>
            <a:normAutofit fontScale="90000"/>
          </a:bodyPr>
          <a:lstStyle/>
          <a:p>
            <a:pPr algn="ctr"/>
            <a:r>
              <a:rPr lang="es-MX" sz="5400" dirty="0"/>
              <a:t>Matriz de riesgo potencial.</a:t>
            </a:r>
            <a:endParaRPr lang="es-HN" dirty="0"/>
          </a:p>
        </p:txBody>
      </p:sp>
      <p:pic>
        <p:nvPicPr>
          <p:cNvPr id="5" name="Marcador de contenido 4">
            <a:extLst>
              <a:ext uri="{FF2B5EF4-FFF2-40B4-BE49-F238E27FC236}">
                <a16:creationId xmlns:a16="http://schemas.microsoft.com/office/drawing/2014/main" id="{37F943EA-4537-4ED4-BDCA-2D1886C2FE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9077" y="941958"/>
            <a:ext cx="9707229" cy="5730034"/>
          </a:xfrm>
        </p:spPr>
      </p:pic>
    </p:spTree>
    <p:extLst>
      <p:ext uri="{BB962C8B-B14F-4D97-AF65-F5344CB8AC3E}">
        <p14:creationId xmlns:p14="http://schemas.microsoft.com/office/powerpoint/2010/main" val="3324029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0D4CD-0031-4A31-8B71-0340AE910C4C}"/>
              </a:ext>
            </a:extLst>
          </p:cNvPr>
          <p:cNvSpPr>
            <a:spLocks noGrp="1"/>
          </p:cNvSpPr>
          <p:nvPr>
            <p:ph type="title"/>
          </p:nvPr>
        </p:nvSpPr>
        <p:spPr>
          <a:xfrm>
            <a:off x="1251678" y="382385"/>
            <a:ext cx="10178322" cy="774611"/>
          </a:xfrm>
        </p:spPr>
        <p:txBody>
          <a:bodyPr>
            <a:normAutofit/>
          </a:bodyPr>
          <a:lstStyle/>
          <a:p>
            <a:r>
              <a:rPr lang="es-HN" sz="4400" dirty="0"/>
              <a:t>SALVAGUARDAS O CONTROLES EXISTENTES</a:t>
            </a:r>
          </a:p>
        </p:txBody>
      </p:sp>
      <p:pic>
        <p:nvPicPr>
          <p:cNvPr id="5" name="Marcador de contenido 4">
            <a:extLst>
              <a:ext uri="{FF2B5EF4-FFF2-40B4-BE49-F238E27FC236}">
                <a16:creationId xmlns:a16="http://schemas.microsoft.com/office/drawing/2014/main" id="{9B39E030-1A93-42BF-8A90-F5BC27267F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8942" y="1434593"/>
            <a:ext cx="8574115" cy="2670875"/>
          </a:xfrm>
        </p:spPr>
      </p:pic>
      <p:sp>
        <p:nvSpPr>
          <p:cNvPr id="6" name="CuadroTexto 5">
            <a:extLst>
              <a:ext uri="{FF2B5EF4-FFF2-40B4-BE49-F238E27FC236}">
                <a16:creationId xmlns:a16="http://schemas.microsoft.com/office/drawing/2014/main" id="{2423FC86-A24A-43EE-AFB0-D8F73119AA56}"/>
              </a:ext>
            </a:extLst>
          </p:cNvPr>
          <p:cNvSpPr txBox="1"/>
          <p:nvPr/>
        </p:nvSpPr>
        <p:spPr>
          <a:xfrm>
            <a:off x="1940767" y="4441371"/>
            <a:ext cx="8442290" cy="830997"/>
          </a:xfrm>
          <a:prstGeom prst="rect">
            <a:avLst/>
          </a:prstGeom>
          <a:noFill/>
        </p:spPr>
        <p:txBody>
          <a:bodyPr wrap="square" rtlCol="0">
            <a:spAutoFit/>
          </a:bodyPr>
          <a:lstStyle/>
          <a:p>
            <a:r>
              <a:rPr lang="es-MX" sz="2400" dirty="0"/>
              <a:t>Muestra la escala para determinar el nivel de efectividad de los controles identificados. </a:t>
            </a:r>
            <a:endParaRPr lang="es-HN" sz="2400" dirty="0"/>
          </a:p>
        </p:txBody>
      </p:sp>
    </p:spTree>
    <p:extLst>
      <p:ext uri="{BB962C8B-B14F-4D97-AF65-F5344CB8AC3E}">
        <p14:creationId xmlns:p14="http://schemas.microsoft.com/office/powerpoint/2010/main" val="209217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7792DA-AE0F-4E51-8E4A-8B4CA72FCAAE}"/>
              </a:ext>
            </a:extLst>
          </p:cNvPr>
          <p:cNvSpPr>
            <a:spLocks noGrp="1"/>
          </p:cNvSpPr>
          <p:nvPr>
            <p:ph type="title"/>
          </p:nvPr>
        </p:nvSpPr>
        <p:spPr/>
        <p:txBody>
          <a:bodyPr/>
          <a:lstStyle/>
          <a:p>
            <a:r>
              <a:rPr lang="es-HN" dirty="0"/>
              <a:t>Comparación de metodologías</a:t>
            </a:r>
          </a:p>
        </p:txBody>
      </p:sp>
      <p:pic>
        <p:nvPicPr>
          <p:cNvPr id="5" name="Marcador de contenido 4">
            <a:extLst>
              <a:ext uri="{FF2B5EF4-FFF2-40B4-BE49-F238E27FC236}">
                <a16:creationId xmlns:a16="http://schemas.microsoft.com/office/drawing/2014/main" id="{2A1D28C2-B83B-4DE3-BA04-D9E5729D74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473" t="20816" r="21495" b="10230"/>
          <a:stretch/>
        </p:blipFill>
        <p:spPr>
          <a:xfrm>
            <a:off x="2396837" y="2032232"/>
            <a:ext cx="7633854" cy="4443383"/>
          </a:xfrm>
        </p:spPr>
      </p:pic>
    </p:spTree>
    <p:extLst>
      <p:ext uri="{BB962C8B-B14F-4D97-AF65-F5344CB8AC3E}">
        <p14:creationId xmlns:p14="http://schemas.microsoft.com/office/powerpoint/2010/main" val="1992853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9" name="Marcador de contenido 8">
            <a:extLst>
              <a:ext uri="{FF2B5EF4-FFF2-40B4-BE49-F238E27FC236}">
                <a16:creationId xmlns:a16="http://schemas.microsoft.com/office/drawing/2014/main" id="{7821A42A-18EC-48DB-AD92-662542FC40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5719" y="968991"/>
            <a:ext cx="9534603" cy="5779837"/>
          </a:xfrm>
        </p:spPr>
      </p:pic>
    </p:spTree>
    <p:extLst>
      <p:ext uri="{BB962C8B-B14F-4D97-AF65-F5344CB8AC3E}">
        <p14:creationId xmlns:p14="http://schemas.microsoft.com/office/powerpoint/2010/main" val="2042833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6" name="Imagen 5">
            <a:extLst>
              <a:ext uri="{FF2B5EF4-FFF2-40B4-BE49-F238E27FC236}">
                <a16:creationId xmlns:a16="http://schemas.microsoft.com/office/drawing/2014/main" id="{938F2FEF-3EBC-4D11-8169-15AAC95F6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857" y="1043838"/>
            <a:ext cx="8966579" cy="5698156"/>
          </a:xfrm>
          <a:prstGeom prst="rect">
            <a:avLst/>
          </a:prstGeom>
        </p:spPr>
      </p:pic>
    </p:spTree>
    <p:extLst>
      <p:ext uri="{BB962C8B-B14F-4D97-AF65-F5344CB8AC3E}">
        <p14:creationId xmlns:p14="http://schemas.microsoft.com/office/powerpoint/2010/main" val="1926051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7" name="Imagen 6">
            <a:extLst>
              <a:ext uri="{FF2B5EF4-FFF2-40B4-BE49-F238E27FC236}">
                <a16:creationId xmlns:a16="http://schemas.microsoft.com/office/drawing/2014/main" id="{8D5BF7BD-02A1-4061-BA72-13B52F32F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23" y="955634"/>
            <a:ext cx="9130353" cy="5705897"/>
          </a:xfrm>
          <a:prstGeom prst="rect">
            <a:avLst/>
          </a:prstGeom>
        </p:spPr>
      </p:pic>
    </p:spTree>
    <p:extLst>
      <p:ext uri="{BB962C8B-B14F-4D97-AF65-F5344CB8AC3E}">
        <p14:creationId xmlns:p14="http://schemas.microsoft.com/office/powerpoint/2010/main" val="4064959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32EB1CB8-2987-4B74-9404-C08967722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380" y="1039074"/>
            <a:ext cx="9288942" cy="5679491"/>
          </a:xfrm>
          <a:prstGeom prst="rect">
            <a:avLst/>
          </a:prstGeom>
        </p:spPr>
      </p:pic>
    </p:spTree>
    <p:extLst>
      <p:ext uri="{BB962C8B-B14F-4D97-AF65-F5344CB8AC3E}">
        <p14:creationId xmlns:p14="http://schemas.microsoft.com/office/powerpoint/2010/main" val="2482511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5" name="Imagen 4">
            <a:extLst>
              <a:ext uri="{FF2B5EF4-FFF2-40B4-BE49-F238E27FC236}">
                <a16:creationId xmlns:a16="http://schemas.microsoft.com/office/drawing/2014/main" id="{4EC7F048-9082-41B9-9D2A-E61E8F93D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550" y="1043197"/>
            <a:ext cx="9411772" cy="5591038"/>
          </a:xfrm>
          <a:prstGeom prst="rect">
            <a:avLst/>
          </a:prstGeom>
        </p:spPr>
      </p:pic>
    </p:spTree>
    <p:extLst>
      <p:ext uri="{BB962C8B-B14F-4D97-AF65-F5344CB8AC3E}">
        <p14:creationId xmlns:p14="http://schemas.microsoft.com/office/powerpoint/2010/main" val="762110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99AEAC2B-49E8-4E77-8B9E-4275262DE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321" y="994651"/>
            <a:ext cx="9007523" cy="5639583"/>
          </a:xfrm>
          <a:prstGeom prst="rect">
            <a:avLst/>
          </a:prstGeom>
        </p:spPr>
      </p:pic>
    </p:spTree>
    <p:extLst>
      <p:ext uri="{BB962C8B-B14F-4D97-AF65-F5344CB8AC3E}">
        <p14:creationId xmlns:p14="http://schemas.microsoft.com/office/powerpoint/2010/main" val="4265071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5" name="Imagen 4">
            <a:extLst>
              <a:ext uri="{FF2B5EF4-FFF2-40B4-BE49-F238E27FC236}">
                <a16:creationId xmlns:a16="http://schemas.microsoft.com/office/drawing/2014/main" id="{44D83ED2-F90E-46A5-BC56-F9A804F68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193" y="972725"/>
            <a:ext cx="9079613" cy="5801160"/>
          </a:xfrm>
          <a:prstGeom prst="rect">
            <a:avLst/>
          </a:prstGeom>
        </p:spPr>
      </p:pic>
    </p:spTree>
    <p:extLst>
      <p:ext uri="{BB962C8B-B14F-4D97-AF65-F5344CB8AC3E}">
        <p14:creationId xmlns:p14="http://schemas.microsoft.com/office/powerpoint/2010/main" val="271253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5242FBB8-6043-4321-A520-58BDB2A08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140" y="1007016"/>
            <a:ext cx="9357181" cy="5734978"/>
          </a:xfrm>
          <a:prstGeom prst="rect">
            <a:avLst/>
          </a:prstGeom>
        </p:spPr>
      </p:pic>
    </p:spTree>
    <p:extLst>
      <p:ext uri="{BB962C8B-B14F-4D97-AF65-F5344CB8AC3E}">
        <p14:creationId xmlns:p14="http://schemas.microsoft.com/office/powerpoint/2010/main" val="70035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5" name="Imagen 4">
            <a:extLst>
              <a:ext uri="{FF2B5EF4-FFF2-40B4-BE49-F238E27FC236}">
                <a16:creationId xmlns:a16="http://schemas.microsoft.com/office/drawing/2014/main" id="{237E868B-E8FB-4631-BBD8-598B6B344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393" y="973673"/>
            <a:ext cx="8949444" cy="5779629"/>
          </a:xfrm>
          <a:prstGeom prst="rect">
            <a:avLst/>
          </a:prstGeom>
        </p:spPr>
      </p:pic>
    </p:spTree>
    <p:extLst>
      <p:ext uri="{BB962C8B-B14F-4D97-AF65-F5344CB8AC3E}">
        <p14:creationId xmlns:p14="http://schemas.microsoft.com/office/powerpoint/2010/main" val="1746370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74FE0749-DED8-46D3-BF8E-1D9FAC0AB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327" y="1013062"/>
            <a:ext cx="9155346" cy="5727465"/>
          </a:xfrm>
          <a:prstGeom prst="rect">
            <a:avLst/>
          </a:prstGeom>
        </p:spPr>
      </p:pic>
    </p:spTree>
    <p:extLst>
      <p:ext uri="{BB962C8B-B14F-4D97-AF65-F5344CB8AC3E}">
        <p14:creationId xmlns:p14="http://schemas.microsoft.com/office/powerpoint/2010/main" val="476983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0FC51B-E62C-4F16-9892-0BC673FE6A9D}"/>
              </a:ext>
            </a:extLst>
          </p:cNvPr>
          <p:cNvSpPr>
            <a:spLocks noGrp="1"/>
          </p:cNvSpPr>
          <p:nvPr>
            <p:ph type="title"/>
          </p:nvPr>
        </p:nvSpPr>
        <p:spPr>
          <a:xfrm>
            <a:off x="1251678" y="271545"/>
            <a:ext cx="10178322" cy="1492132"/>
          </a:xfrm>
        </p:spPr>
        <p:txBody>
          <a:bodyPr/>
          <a:lstStyle/>
          <a:p>
            <a:pPr algn="ctr"/>
            <a:r>
              <a:rPr lang="es-HN" dirty="0"/>
              <a:t>Fases de trabajo de la metodología </a:t>
            </a:r>
            <a:r>
              <a:rPr lang="es-HN" dirty="0" err="1"/>
              <a:t>magerit</a:t>
            </a:r>
            <a:endParaRPr lang="es-HN" dirty="0"/>
          </a:p>
        </p:txBody>
      </p:sp>
      <p:pic>
        <p:nvPicPr>
          <p:cNvPr id="5" name="Marcador de contenido 4">
            <a:extLst>
              <a:ext uri="{FF2B5EF4-FFF2-40B4-BE49-F238E27FC236}">
                <a16:creationId xmlns:a16="http://schemas.microsoft.com/office/drawing/2014/main" id="{9684DF69-BE9C-4023-9B5C-FCDC250FB52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3925" t="19659" r="29797" b="18278"/>
          <a:stretch/>
        </p:blipFill>
        <p:spPr>
          <a:xfrm>
            <a:off x="2763982" y="1775202"/>
            <a:ext cx="6664035" cy="4811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3438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5" name="Imagen 4">
            <a:extLst>
              <a:ext uri="{FF2B5EF4-FFF2-40B4-BE49-F238E27FC236}">
                <a16:creationId xmlns:a16="http://schemas.microsoft.com/office/drawing/2014/main" id="{39D79C07-A636-43E1-9653-2EBFC999C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849" y="976241"/>
            <a:ext cx="9178301" cy="5770142"/>
          </a:xfrm>
          <a:prstGeom prst="rect">
            <a:avLst/>
          </a:prstGeom>
        </p:spPr>
      </p:pic>
    </p:spTree>
    <p:extLst>
      <p:ext uri="{BB962C8B-B14F-4D97-AF65-F5344CB8AC3E}">
        <p14:creationId xmlns:p14="http://schemas.microsoft.com/office/powerpoint/2010/main" val="1533721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5B89F4DB-2D05-4A38-A1D8-2C3BB7EA3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591" y="1002895"/>
            <a:ext cx="9034818" cy="5631340"/>
          </a:xfrm>
          <a:prstGeom prst="rect">
            <a:avLst/>
          </a:prstGeom>
        </p:spPr>
      </p:pic>
    </p:spTree>
    <p:extLst>
      <p:ext uri="{BB962C8B-B14F-4D97-AF65-F5344CB8AC3E}">
        <p14:creationId xmlns:p14="http://schemas.microsoft.com/office/powerpoint/2010/main" val="473502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5" name="Imagen 4">
            <a:extLst>
              <a:ext uri="{FF2B5EF4-FFF2-40B4-BE49-F238E27FC236}">
                <a16:creationId xmlns:a16="http://schemas.microsoft.com/office/drawing/2014/main" id="{31EB1700-CDDA-4642-910D-6378600A6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125" y="964790"/>
            <a:ext cx="9437427" cy="5859092"/>
          </a:xfrm>
          <a:prstGeom prst="rect">
            <a:avLst/>
          </a:prstGeom>
        </p:spPr>
      </p:pic>
    </p:spTree>
    <p:extLst>
      <p:ext uri="{BB962C8B-B14F-4D97-AF65-F5344CB8AC3E}">
        <p14:creationId xmlns:p14="http://schemas.microsoft.com/office/powerpoint/2010/main" val="935959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E8ED18DB-15EC-4B8E-BAD1-276296C8D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890" y="1046034"/>
            <a:ext cx="9561898" cy="5777847"/>
          </a:xfrm>
          <a:prstGeom prst="rect">
            <a:avLst/>
          </a:prstGeom>
        </p:spPr>
      </p:pic>
    </p:spTree>
    <p:extLst>
      <p:ext uri="{BB962C8B-B14F-4D97-AF65-F5344CB8AC3E}">
        <p14:creationId xmlns:p14="http://schemas.microsoft.com/office/powerpoint/2010/main" val="2094224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5" name="Imagen 4">
            <a:extLst>
              <a:ext uri="{FF2B5EF4-FFF2-40B4-BE49-F238E27FC236}">
                <a16:creationId xmlns:a16="http://schemas.microsoft.com/office/drawing/2014/main" id="{D8D29188-FB1E-46EF-9F8D-44C1299DC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19" y="1061707"/>
            <a:ext cx="9103056" cy="5572528"/>
          </a:xfrm>
          <a:prstGeom prst="rect">
            <a:avLst/>
          </a:prstGeom>
        </p:spPr>
      </p:pic>
    </p:spTree>
    <p:extLst>
      <p:ext uri="{BB962C8B-B14F-4D97-AF65-F5344CB8AC3E}">
        <p14:creationId xmlns:p14="http://schemas.microsoft.com/office/powerpoint/2010/main" val="1594675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CC4EFD-F08F-4B1F-A718-DC82B0BD2BB0}"/>
              </a:ext>
            </a:extLst>
          </p:cNvPr>
          <p:cNvSpPr>
            <a:spLocks noGrp="1"/>
          </p:cNvSpPr>
          <p:nvPr>
            <p:ph type="title"/>
          </p:nvPr>
        </p:nvSpPr>
        <p:spPr>
          <a:xfrm>
            <a:off x="1251678" y="223765"/>
            <a:ext cx="10178322" cy="1054529"/>
          </a:xfrm>
        </p:spPr>
        <p:txBody>
          <a:bodyPr>
            <a:noAutofit/>
          </a:bodyPr>
          <a:lstStyle/>
          <a:p>
            <a:pPr algn="ctr"/>
            <a:r>
              <a:rPr lang="es-MX" sz="2400" dirty="0"/>
              <a:t>Controles implementados según el activo, la amenaza y su nivel de efectividad. </a:t>
            </a:r>
            <a:endParaRPr lang="es-HN" sz="2400" dirty="0"/>
          </a:p>
        </p:txBody>
      </p:sp>
      <p:pic>
        <p:nvPicPr>
          <p:cNvPr id="4" name="Imagen 3">
            <a:extLst>
              <a:ext uri="{FF2B5EF4-FFF2-40B4-BE49-F238E27FC236}">
                <a16:creationId xmlns:a16="http://schemas.microsoft.com/office/drawing/2014/main" id="{92E6CDB1-76F2-4B47-995B-03504FF37E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913" y="1061607"/>
            <a:ext cx="9193409" cy="5572628"/>
          </a:xfrm>
          <a:prstGeom prst="rect">
            <a:avLst/>
          </a:prstGeom>
        </p:spPr>
      </p:pic>
    </p:spTree>
    <p:extLst>
      <p:ext uri="{BB962C8B-B14F-4D97-AF65-F5344CB8AC3E}">
        <p14:creationId xmlns:p14="http://schemas.microsoft.com/office/powerpoint/2010/main" val="25676635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DA7D96-1AE4-4181-81D8-CC08AC3CCC6A}"/>
              </a:ext>
            </a:extLst>
          </p:cNvPr>
          <p:cNvSpPr>
            <a:spLocks noGrp="1"/>
          </p:cNvSpPr>
          <p:nvPr>
            <p:ph type="title"/>
          </p:nvPr>
        </p:nvSpPr>
        <p:spPr>
          <a:xfrm>
            <a:off x="1251678" y="382385"/>
            <a:ext cx="10178322" cy="989462"/>
          </a:xfrm>
        </p:spPr>
        <p:txBody>
          <a:bodyPr/>
          <a:lstStyle/>
          <a:p>
            <a:pPr algn="ctr"/>
            <a:r>
              <a:rPr lang="es-HN" dirty="0"/>
              <a:t>IMPACTO RESIDUAL</a:t>
            </a:r>
          </a:p>
        </p:txBody>
      </p:sp>
      <p:sp>
        <p:nvSpPr>
          <p:cNvPr id="3" name="Marcador de contenido 2">
            <a:extLst>
              <a:ext uri="{FF2B5EF4-FFF2-40B4-BE49-F238E27FC236}">
                <a16:creationId xmlns:a16="http://schemas.microsoft.com/office/drawing/2014/main" id="{036F33E6-EAE1-413A-AD1D-6D88C7EDB5C7}"/>
              </a:ext>
            </a:extLst>
          </p:cNvPr>
          <p:cNvSpPr>
            <a:spLocks noGrp="1"/>
          </p:cNvSpPr>
          <p:nvPr>
            <p:ph idx="1"/>
          </p:nvPr>
        </p:nvSpPr>
        <p:spPr>
          <a:xfrm>
            <a:off x="1251678" y="4708478"/>
            <a:ext cx="10178322" cy="1910686"/>
          </a:xfrm>
        </p:spPr>
        <p:style>
          <a:lnRef idx="2">
            <a:schemeClr val="accent1"/>
          </a:lnRef>
          <a:fillRef idx="1">
            <a:schemeClr val="lt1"/>
          </a:fillRef>
          <a:effectRef idx="0">
            <a:schemeClr val="accent1"/>
          </a:effectRef>
          <a:fontRef idx="minor">
            <a:schemeClr val="dk1"/>
          </a:fontRef>
        </p:style>
        <p:txBody>
          <a:bodyPr>
            <a:normAutofit/>
          </a:bodyPr>
          <a:lstStyle/>
          <a:p>
            <a:r>
              <a:rPr lang="es-MX" dirty="0"/>
              <a:t>Para calcular el impacto residual, se tomaron los valores de impacto potencial sobre la eficacia del control.</a:t>
            </a:r>
          </a:p>
          <a:p>
            <a:r>
              <a:rPr lang="es-MX" dirty="0"/>
              <a:t>Ejemplo para calcular el impacto residual, para el tipo de amenaza ‘desastres naturales’. En donde el impacto residual es “1,7”, resultado de dividir el valor de impacto potencial (5) entre la eficacia del control (3).</a:t>
            </a:r>
          </a:p>
          <a:p>
            <a:endParaRPr lang="es-HN" dirty="0"/>
          </a:p>
        </p:txBody>
      </p:sp>
      <p:pic>
        <p:nvPicPr>
          <p:cNvPr id="5" name="Imagen 4">
            <a:extLst>
              <a:ext uri="{FF2B5EF4-FFF2-40B4-BE49-F238E27FC236}">
                <a16:creationId xmlns:a16="http://schemas.microsoft.com/office/drawing/2014/main" id="{19911C36-561F-4408-8F3E-39A133ACE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209" y="1746913"/>
            <a:ext cx="8980227" cy="2688610"/>
          </a:xfrm>
          <a:prstGeom prst="rect">
            <a:avLst/>
          </a:prstGeom>
        </p:spPr>
      </p:pic>
    </p:spTree>
    <p:extLst>
      <p:ext uri="{BB962C8B-B14F-4D97-AF65-F5344CB8AC3E}">
        <p14:creationId xmlns:p14="http://schemas.microsoft.com/office/powerpoint/2010/main" val="4018016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DA7D96-1AE4-4181-81D8-CC08AC3CCC6A}"/>
              </a:ext>
            </a:extLst>
          </p:cNvPr>
          <p:cNvSpPr>
            <a:spLocks noGrp="1"/>
          </p:cNvSpPr>
          <p:nvPr>
            <p:ph type="title"/>
          </p:nvPr>
        </p:nvSpPr>
        <p:spPr>
          <a:xfrm>
            <a:off x="1251678" y="382385"/>
            <a:ext cx="10178322" cy="989462"/>
          </a:xfrm>
        </p:spPr>
        <p:txBody>
          <a:bodyPr/>
          <a:lstStyle/>
          <a:p>
            <a:pPr algn="ctr"/>
            <a:r>
              <a:rPr lang="es-HN" dirty="0"/>
              <a:t>Riesgo RESIDUAL</a:t>
            </a:r>
          </a:p>
        </p:txBody>
      </p:sp>
      <p:sp>
        <p:nvSpPr>
          <p:cNvPr id="3" name="Marcador de contenido 2">
            <a:extLst>
              <a:ext uri="{FF2B5EF4-FFF2-40B4-BE49-F238E27FC236}">
                <a16:creationId xmlns:a16="http://schemas.microsoft.com/office/drawing/2014/main" id="{036F33E6-EAE1-413A-AD1D-6D88C7EDB5C7}"/>
              </a:ext>
            </a:extLst>
          </p:cNvPr>
          <p:cNvSpPr>
            <a:spLocks noGrp="1"/>
          </p:cNvSpPr>
          <p:nvPr>
            <p:ph idx="1"/>
          </p:nvPr>
        </p:nvSpPr>
        <p:spPr>
          <a:xfrm>
            <a:off x="1251678" y="4640239"/>
            <a:ext cx="10178322" cy="2019868"/>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s-HN" dirty="0"/>
              <a:t>Para calcularlo se tomo el valor del impacto residual por el nivel de probabilidad de ocurrencia.</a:t>
            </a:r>
          </a:p>
          <a:p>
            <a:r>
              <a:rPr lang="es-HN" dirty="0"/>
              <a:t>Se observa un riesgo residual de 1.7 resultado del producto entre el valor de nivel de probabilidad e impacto residual </a:t>
            </a:r>
          </a:p>
          <a:p>
            <a:r>
              <a:rPr lang="es-HN" dirty="0"/>
              <a:t>Continuación aparecen la matriz de impacto y riesgo residual que lo hicieron para cada tipo de activo. </a:t>
            </a:r>
          </a:p>
        </p:txBody>
      </p:sp>
      <p:pic>
        <p:nvPicPr>
          <p:cNvPr id="6" name="Imagen 5">
            <a:extLst>
              <a:ext uri="{FF2B5EF4-FFF2-40B4-BE49-F238E27FC236}">
                <a16:creationId xmlns:a16="http://schemas.microsoft.com/office/drawing/2014/main" id="{64E875EF-C09D-4AB4-9CD1-FBFA05158700}"/>
              </a:ext>
            </a:extLst>
          </p:cNvPr>
          <p:cNvPicPr>
            <a:picLocks noChangeAspect="1"/>
          </p:cNvPicPr>
          <p:nvPr/>
        </p:nvPicPr>
        <p:blipFill rotWithShape="1">
          <a:blip r:embed="rId3">
            <a:extLst>
              <a:ext uri="{28A0092B-C50C-407E-A947-70E740481C1C}">
                <a14:useLocalDpi xmlns:a14="http://schemas.microsoft.com/office/drawing/2010/main" val="0"/>
              </a:ext>
            </a:extLst>
          </a:blip>
          <a:srcRect l="33694" t="50000" r="28023" b="28951"/>
          <a:stretch/>
        </p:blipFill>
        <p:spPr>
          <a:xfrm>
            <a:off x="1958285" y="1812109"/>
            <a:ext cx="8275429" cy="2449527"/>
          </a:xfrm>
          <a:prstGeom prst="rect">
            <a:avLst/>
          </a:prstGeom>
        </p:spPr>
      </p:pic>
    </p:spTree>
    <p:extLst>
      <p:ext uri="{BB962C8B-B14F-4D97-AF65-F5344CB8AC3E}">
        <p14:creationId xmlns:p14="http://schemas.microsoft.com/office/powerpoint/2010/main" val="2371630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7" name="Imagen 6">
            <a:extLst>
              <a:ext uri="{FF2B5EF4-FFF2-40B4-BE49-F238E27FC236}">
                <a16:creationId xmlns:a16="http://schemas.microsoft.com/office/drawing/2014/main" id="{213851C0-C910-466E-86DC-5FD6D8CAE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731" y="680396"/>
            <a:ext cx="9449591" cy="6093231"/>
          </a:xfrm>
          <a:prstGeom prst="rect">
            <a:avLst/>
          </a:prstGeom>
        </p:spPr>
      </p:pic>
    </p:spTree>
    <p:extLst>
      <p:ext uri="{BB962C8B-B14F-4D97-AF65-F5344CB8AC3E}">
        <p14:creationId xmlns:p14="http://schemas.microsoft.com/office/powerpoint/2010/main" val="238589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001EDF61-78BE-42E0-8100-55A95C425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362" y="680396"/>
            <a:ext cx="9257238" cy="6093231"/>
          </a:xfrm>
          <a:prstGeom prst="rect">
            <a:avLst/>
          </a:prstGeom>
        </p:spPr>
      </p:pic>
    </p:spTree>
    <p:extLst>
      <p:ext uri="{BB962C8B-B14F-4D97-AF65-F5344CB8AC3E}">
        <p14:creationId xmlns:p14="http://schemas.microsoft.com/office/powerpoint/2010/main" val="353820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135AE2-F4B1-406A-B86F-58C0D47AB8D1}"/>
              </a:ext>
            </a:extLst>
          </p:cNvPr>
          <p:cNvSpPr>
            <a:spLocks noGrp="1"/>
          </p:cNvSpPr>
          <p:nvPr>
            <p:ph type="title"/>
          </p:nvPr>
        </p:nvSpPr>
        <p:spPr/>
        <p:txBody>
          <a:bodyPr/>
          <a:lstStyle/>
          <a:p>
            <a:pPr algn="ctr"/>
            <a:r>
              <a:rPr lang="es-HN" dirty="0"/>
              <a:t>IDENTIFICACIÓN DE ACTIVOS</a:t>
            </a:r>
          </a:p>
        </p:txBody>
      </p:sp>
      <p:sp>
        <p:nvSpPr>
          <p:cNvPr id="3" name="Marcador de contenido 2">
            <a:extLst>
              <a:ext uri="{FF2B5EF4-FFF2-40B4-BE49-F238E27FC236}">
                <a16:creationId xmlns:a16="http://schemas.microsoft.com/office/drawing/2014/main" id="{46B47B3F-7E66-43F7-AC22-21C394124E17}"/>
              </a:ext>
            </a:extLst>
          </p:cNvPr>
          <p:cNvSpPr>
            <a:spLocks noGrp="1"/>
          </p:cNvSpPr>
          <p:nvPr>
            <p:ph idx="1"/>
          </p:nvPr>
        </p:nvSpPr>
        <p:spPr>
          <a:xfrm>
            <a:off x="1251678" y="1440873"/>
            <a:ext cx="10178322" cy="5034742"/>
          </a:xfrm>
        </p:spPr>
        <p:txBody>
          <a:bodyPr>
            <a:normAutofit/>
          </a:bodyPr>
          <a:lstStyle/>
          <a:p>
            <a:r>
              <a:rPr lang="es-MX" sz="2400" b="0" i="0" u="none" strike="noStrike" baseline="0" dirty="0">
                <a:solidFill>
                  <a:srgbClr val="000000"/>
                </a:solidFill>
                <a:latin typeface="Arial" panose="020B0604020202020204" pitchFamily="34" charset="0"/>
              </a:rPr>
              <a:t>Soportes físicos que intervienen en los procesos </a:t>
            </a:r>
          </a:p>
          <a:p>
            <a:r>
              <a:rPr lang="es-MX" sz="2400" b="0" i="0" u="none" strike="noStrike" baseline="0" dirty="0">
                <a:solidFill>
                  <a:srgbClr val="000000"/>
                </a:solidFill>
                <a:latin typeface="Arial" panose="020B0604020202020204" pitchFamily="34" charset="0"/>
              </a:rPr>
              <a:t>Registros de transacciones u operaciones electrónicas que se llevan a cabo durante el proceso, identificando adicionalmente aplicaciones y sistemas involucrados. </a:t>
            </a:r>
          </a:p>
          <a:p>
            <a:r>
              <a:rPr lang="es-MX" sz="2400" b="0" i="0" u="none" strike="noStrike" baseline="0" dirty="0">
                <a:solidFill>
                  <a:srgbClr val="000000"/>
                </a:solidFill>
                <a:latin typeface="Arial" panose="020B0604020202020204" pitchFamily="34" charset="0"/>
              </a:rPr>
              <a:t>Cada activo de información debe tener un único número consecutivo que lo identifique. No deben registrarse dos activos de información con las mismas características y números consecutivos diferentes. </a:t>
            </a:r>
          </a:p>
          <a:p>
            <a:r>
              <a:rPr lang="es-MX" sz="2400" b="0" i="0" u="none" strike="noStrike" baseline="0" dirty="0">
                <a:solidFill>
                  <a:srgbClr val="000000"/>
                </a:solidFill>
                <a:latin typeface="Arial" panose="020B0604020202020204" pitchFamily="34" charset="0"/>
              </a:rPr>
              <a:t>Un mismo activo de información puede hacer parte de varios procesos. En este caso no se debe repetir el activo de información; se debe tener en cuenta el activo ya existente en el inventario y complementar la información que ya tiene creada. </a:t>
            </a:r>
          </a:p>
          <a:p>
            <a:endParaRPr lang="es-HN" sz="2800" dirty="0"/>
          </a:p>
        </p:txBody>
      </p:sp>
    </p:spTree>
    <p:extLst>
      <p:ext uri="{BB962C8B-B14F-4D97-AF65-F5344CB8AC3E}">
        <p14:creationId xmlns:p14="http://schemas.microsoft.com/office/powerpoint/2010/main" val="4117470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3DA21FD9-0DBF-41E5-9BE7-ED5B3F344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302" y="680395"/>
            <a:ext cx="9377688" cy="6093231"/>
          </a:xfrm>
          <a:prstGeom prst="rect">
            <a:avLst/>
          </a:prstGeom>
        </p:spPr>
      </p:pic>
    </p:spTree>
    <p:extLst>
      <p:ext uri="{BB962C8B-B14F-4D97-AF65-F5344CB8AC3E}">
        <p14:creationId xmlns:p14="http://schemas.microsoft.com/office/powerpoint/2010/main" val="6641899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3DBCE529-80D4-4614-8D40-1B364C3AE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661" y="680396"/>
            <a:ext cx="9200608" cy="6034451"/>
          </a:xfrm>
          <a:prstGeom prst="rect">
            <a:avLst/>
          </a:prstGeom>
        </p:spPr>
      </p:pic>
    </p:spTree>
    <p:extLst>
      <p:ext uri="{BB962C8B-B14F-4D97-AF65-F5344CB8AC3E}">
        <p14:creationId xmlns:p14="http://schemas.microsoft.com/office/powerpoint/2010/main" val="297309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F9DB7FC6-D557-478D-9F93-EDDA162C4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884" y="680396"/>
            <a:ext cx="9092194" cy="6093231"/>
          </a:xfrm>
          <a:prstGeom prst="rect">
            <a:avLst/>
          </a:prstGeom>
        </p:spPr>
      </p:pic>
    </p:spTree>
    <p:extLst>
      <p:ext uri="{BB962C8B-B14F-4D97-AF65-F5344CB8AC3E}">
        <p14:creationId xmlns:p14="http://schemas.microsoft.com/office/powerpoint/2010/main" val="3443864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4EADBA94-4B35-4EFE-A80D-9941F8BD4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685" y="747866"/>
            <a:ext cx="9112630" cy="6025761"/>
          </a:xfrm>
          <a:prstGeom prst="rect">
            <a:avLst/>
          </a:prstGeom>
        </p:spPr>
      </p:pic>
    </p:spTree>
    <p:extLst>
      <p:ext uri="{BB962C8B-B14F-4D97-AF65-F5344CB8AC3E}">
        <p14:creationId xmlns:p14="http://schemas.microsoft.com/office/powerpoint/2010/main" val="1931046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27AB8FBE-99ED-4774-AFE1-72AB58122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731" y="680396"/>
            <a:ext cx="8991845" cy="5969376"/>
          </a:xfrm>
          <a:prstGeom prst="rect">
            <a:avLst/>
          </a:prstGeom>
        </p:spPr>
      </p:pic>
    </p:spTree>
    <p:extLst>
      <p:ext uri="{BB962C8B-B14F-4D97-AF65-F5344CB8AC3E}">
        <p14:creationId xmlns:p14="http://schemas.microsoft.com/office/powerpoint/2010/main" val="1676040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5B9788BF-775E-4239-A25D-7BA754328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680" y="680396"/>
            <a:ext cx="9146639" cy="6093231"/>
          </a:xfrm>
          <a:prstGeom prst="rect">
            <a:avLst/>
          </a:prstGeom>
        </p:spPr>
      </p:pic>
    </p:spTree>
    <p:extLst>
      <p:ext uri="{BB962C8B-B14F-4D97-AF65-F5344CB8AC3E}">
        <p14:creationId xmlns:p14="http://schemas.microsoft.com/office/powerpoint/2010/main" val="1218149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4741FE52-22E8-419E-9C97-A8FB0DDAB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731" y="680395"/>
            <a:ext cx="9297781" cy="6093231"/>
          </a:xfrm>
          <a:prstGeom prst="rect">
            <a:avLst/>
          </a:prstGeom>
        </p:spPr>
      </p:pic>
    </p:spTree>
    <p:extLst>
      <p:ext uri="{BB962C8B-B14F-4D97-AF65-F5344CB8AC3E}">
        <p14:creationId xmlns:p14="http://schemas.microsoft.com/office/powerpoint/2010/main" val="3158566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6BB260E8-DA22-491E-8F38-CB5F57623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152" y="680395"/>
            <a:ext cx="9225658" cy="6093231"/>
          </a:xfrm>
          <a:prstGeom prst="rect">
            <a:avLst/>
          </a:prstGeom>
        </p:spPr>
      </p:pic>
    </p:spTree>
    <p:extLst>
      <p:ext uri="{BB962C8B-B14F-4D97-AF65-F5344CB8AC3E}">
        <p14:creationId xmlns:p14="http://schemas.microsoft.com/office/powerpoint/2010/main" val="2821453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D0173C50-AB67-4069-95A1-0F529B73A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336" y="680396"/>
            <a:ext cx="9107290" cy="6021526"/>
          </a:xfrm>
          <a:prstGeom prst="rect">
            <a:avLst/>
          </a:prstGeom>
        </p:spPr>
      </p:pic>
    </p:spTree>
    <p:extLst>
      <p:ext uri="{BB962C8B-B14F-4D97-AF65-F5344CB8AC3E}">
        <p14:creationId xmlns:p14="http://schemas.microsoft.com/office/powerpoint/2010/main" val="2052790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B2CB9D33-AB1C-491E-A75D-433CED504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5847" y="680396"/>
            <a:ext cx="9442268" cy="6093231"/>
          </a:xfrm>
          <a:prstGeom prst="rect">
            <a:avLst/>
          </a:prstGeom>
        </p:spPr>
      </p:pic>
    </p:spTree>
    <p:extLst>
      <p:ext uri="{BB962C8B-B14F-4D97-AF65-F5344CB8AC3E}">
        <p14:creationId xmlns:p14="http://schemas.microsoft.com/office/powerpoint/2010/main" val="3692369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5F66C-DA8C-4BAB-9BC2-2299C48880C9}"/>
              </a:ext>
            </a:extLst>
          </p:cNvPr>
          <p:cNvSpPr>
            <a:spLocks noGrp="1"/>
          </p:cNvSpPr>
          <p:nvPr>
            <p:ph type="title"/>
          </p:nvPr>
        </p:nvSpPr>
        <p:spPr>
          <a:xfrm>
            <a:off x="1251678" y="238965"/>
            <a:ext cx="10178322" cy="730853"/>
          </a:xfrm>
        </p:spPr>
        <p:txBody>
          <a:bodyPr>
            <a:normAutofit fontScale="90000"/>
          </a:bodyPr>
          <a:lstStyle/>
          <a:p>
            <a:pPr algn="ctr"/>
            <a:r>
              <a:rPr lang="es-MX" sz="4000" dirty="0"/>
              <a:t>Levantamiento de activos de información</a:t>
            </a:r>
            <a:endParaRPr lang="es-HN" sz="4000" dirty="0"/>
          </a:p>
        </p:txBody>
      </p:sp>
      <p:pic>
        <p:nvPicPr>
          <p:cNvPr id="5" name="Marcador de contenido 4">
            <a:extLst>
              <a:ext uri="{FF2B5EF4-FFF2-40B4-BE49-F238E27FC236}">
                <a16:creationId xmlns:a16="http://schemas.microsoft.com/office/drawing/2014/main" id="{8710FFD7-62EE-462C-BC99-A1E1513477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4755" t="19659" r="22533" b="54513"/>
          <a:stretch/>
        </p:blipFill>
        <p:spPr>
          <a:xfrm>
            <a:off x="1062257" y="1201110"/>
            <a:ext cx="5278581" cy="1326599"/>
          </a:xfrm>
        </p:spPr>
      </p:pic>
      <p:pic>
        <p:nvPicPr>
          <p:cNvPr id="7" name="Imagen 6">
            <a:extLst>
              <a:ext uri="{FF2B5EF4-FFF2-40B4-BE49-F238E27FC236}">
                <a16:creationId xmlns:a16="http://schemas.microsoft.com/office/drawing/2014/main" id="{1EC700C5-63D2-4D6B-B808-142653B68E62}"/>
              </a:ext>
            </a:extLst>
          </p:cNvPr>
          <p:cNvPicPr>
            <a:picLocks noChangeAspect="1"/>
          </p:cNvPicPr>
          <p:nvPr/>
        </p:nvPicPr>
        <p:blipFill rotWithShape="1">
          <a:blip r:embed="rId3">
            <a:extLst>
              <a:ext uri="{28A0092B-C50C-407E-A947-70E740481C1C}">
                <a14:useLocalDpi xmlns:a14="http://schemas.microsoft.com/office/drawing/2010/main" val="0"/>
              </a:ext>
            </a:extLst>
          </a:blip>
          <a:srcRect l="24432" t="22032" r="24886" b="50000"/>
          <a:stretch/>
        </p:blipFill>
        <p:spPr>
          <a:xfrm>
            <a:off x="6580908" y="1170310"/>
            <a:ext cx="5278581" cy="1326599"/>
          </a:xfrm>
          <a:prstGeom prst="rect">
            <a:avLst/>
          </a:prstGeom>
        </p:spPr>
      </p:pic>
      <p:pic>
        <p:nvPicPr>
          <p:cNvPr id="9" name="Imagen 8">
            <a:extLst>
              <a:ext uri="{FF2B5EF4-FFF2-40B4-BE49-F238E27FC236}">
                <a16:creationId xmlns:a16="http://schemas.microsoft.com/office/drawing/2014/main" id="{6F06C0EF-690E-437A-A93E-64A0BA8842BA}"/>
              </a:ext>
            </a:extLst>
          </p:cNvPr>
          <p:cNvPicPr>
            <a:picLocks noChangeAspect="1"/>
          </p:cNvPicPr>
          <p:nvPr/>
        </p:nvPicPr>
        <p:blipFill rotWithShape="1">
          <a:blip r:embed="rId3">
            <a:extLst>
              <a:ext uri="{28A0092B-C50C-407E-A947-70E740481C1C}">
                <a14:useLocalDpi xmlns:a14="http://schemas.microsoft.com/office/drawing/2010/main" val="0"/>
              </a:ext>
            </a:extLst>
          </a:blip>
          <a:srcRect l="23068" t="60870" r="23409" b="13167"/>
          <a:stretch/>
        </p:blipFill>
        <p:spPr>
          <a:xfrm>
            <a:off x="1062257" y="2759001"/>
            <a:ext cx="5278581" cy="1704109"/>
          </a:xfrm>
          <a:prstGeom prst="rect">
            <a:avLst/>
          </a:prstGeom>
        </p:spPr>
      </p:pic>
      <p:pic>
        <p:nvPicPr>
          <p:cNvPr id="11" name="Imagen 10">
            <a:extLst>
              <a:ext uri="{FF2B5EF4-FFF2-40B4-BE49-F238E27FC236}">
                <a16:creationId xmlns:a16="http://schemas.microsoft.com/office/drawing/2014/main" id="{5961A492-EAA8-4ACA-B232-BBEFD407EE8D}"/>
              </a:ext>
            </a:extLst>
          </p:cNvPr>
          <p:cNvPicPr>
            <a:picLocks noChangeAspect="1"/>
          </p:cNvPicPr>
          <p:nvPr/>
        </p:nvPicPr>
        <p:blipFill rotWithShape="1">
          <a:blip r:embed="rId4">
            <a:extLst>
              <a:ext uri="{28A0092B-C50C-407E-A947-70E740481C1C}">
                <a14:useLocalDpi xmlns:a14="http://schemas.microsoft.com/office/drawing/2010/main" val="0"/>
              </a:ext>
            </a:extLst>
          </a:blip>
          <a:srcRect l="24660" t="23298" r="23408" b="50739"/>
          <a:stretch/>
        </p:blipFill>
        <p:spPr>
          <a:xfrm>
            <a:off x="6580907" y="2759000"/>
            <a:ext cx="5278581" cy="1704109"/>
          </a:xfrm>
          <a:prstGeom prst="rect">
            <a:avLst/>
          </a:prstGeom>
        </p:spPr>
      </p:pic>
      <p:pic>
        <p:nvPicPr>
          <p:cNvPr id="13" name="Imagen 12">
            <a:extLst>
              <a:ext uri="{FF2B5EF4-FFF2-40B4-BE49-F238E27FC236}">
                <a16:creationId xmlns:a16="http://schemas.microsoft.com/office/drawing/2014/main" id="{B3FD11EC-5FB2-430B-9361-E87525C86ACA}"/>
              </a:ext>
            </a:extLst>
          </p:cNvPr>
          <p:cNvPicPr>
            <a:picLocks noChangeAspect="1"/>
          </p:cNvPicPr>
          <p:nvPr/>
        </p:nvPicPr>
        <p:blipFill rotWithShape="1">
          <a:blip r:embed="rId4">
            <a:extLst>
              <a:ext uri="{28A0092B-C50C-407E-A947-70E740481C1C}">
                <a14:useLocalDpi xmlns:a14="http://schemas.microsoft.com/office/drawing/2010/main" val="0"/>
              </a:ext>
            </a:extLst>
          </a:blip>
          <a:srcRect l="24318" t="65065" r="23863" b="8951"/>
          <a:stretch/>
        </p:blipFill>
        <p:spPr>
          <a:xfrm>
            <a:off x="3701547" y="4868365"/>
            <a:ext cx="5278581" cy="1577049"/>
          </a:xfrm>
          <a:prstGeom prst="rect">
            <a:avLst/>
          </a:prstGeom>
        </p:spPr>
      </p:pic>
    </p:spTree>
    <p:extLst>
      <p:ext uri="{BB962C8B-B14F-4D97-AF65-F5344CB8AC3E}">
        <p14:creationId xmlns:p14="http://schemas.microsoft.com/office/powerpoint/2010/main" val="1881813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3CCFEED6-9757-448D-863B-7477DC362CA6}"/>
              </a:ext>
            </a:extLst>
          </p:cNvPr>
          <p:cNvPicPr>
            <a:picLocks noChangeAspect="1"/>
          </p:cNvPicPr>
          <p:nvPr/>
        </p:nvPicPr>
        <p:blipFill rotWithShape="1">
          <a:blip r:embed="rId2">
            <a:extLst>
              <a:ext uri="{28A0092B-C50C-407E-A947-70E740481C1C}">
                <a14:useLocalDpi xmlns:a14="http://schemas.microsoft.com/office/drawing/2010/main" val="0"/>
              </a:ext>
            </a:extLst>
          </a:blip>
          <a:srcRect l="3018" r="2907"/>
          <a:stretch/>
        </p:blipFill>
        <p:spPr>
          <a:xfrm>
            <a:off x="1921602" y="680396"/>
            <a:ext cx="9025072" cy="6093306"/>
          </a:xfrm>
          <a:prstGeom prst="rect">
            <a:avLst/>
          </a:prstGeom>
        </p:spPr>
      </p:pic>
    </p:spTree>
    <p:extLst>
      <p:ext uri="{BB962C8B-B14F-4D97-AF65-F5344CB8AC3E}">
        <p14:creationId xmlns:p14="http://schemas.microsoft.com/office/powerpoint/2010/main" val="17859190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3AD9E926-D8AF-4574-B17E-EDCF39B47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140" y="547752"/>
            <a:ext cx="9799092" cy="6225875"/>
          </a:xfrm>
          <a:prstGeom prst="rect">
            <a:avLst/>
          </a:prstGeom>
        </p:spPr>
      </p:pic>
    </p:spTree>
    <p:extLst>
      <p:ext uri="{BB962C8B-B14F-4D97-AF65-F5344CB8AC3E}">
        <p14:creationId xmlns:p14="http://schemas.microsoft.com/office/powerpoint/2010/main" val="1223589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D3974FC8-DAC3-451F-8014-4B3D1D09C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060" y="680396"/>
            <a:ext cx="9815172" cy="6199679"/>
          </a:xfrm>
          <a:prstGeom prst="rect">
            <a:avLst/>
          </a:prstGeom>
        </p:spPr>
      </p:pic>
    </p:spTree>
    <p:extLst>
      <p:ext uri="{BB962C8B-B14F-4D97-AF65-F5344CB8AC3E}">
        <p14:creationId xmlns:p14="http://schemas.microsoft.com/office/powerpoint/2010/main" val="1417959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5EB6B409-E52F-4ABF-99D3-DD384DA4C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440" y="680396"/>
            <a:ext cx="9103120" cy="6093231"/>
          </a:xfrm>
          <a:prstGeom prst="rect">
            <a:avLst/>
          </a:prstGeom>
        </p:spPr>
      </p:pic>
    </p:spTree>
    <p:extLst>
      <p:ext uri="{BB962C8B-B14F-4D97-AF65-F5344CB8AC3E}">
        <p14:creationId xmlns:p14="http://schemas.microsoft.com/office/powerpoint/2010/main" val="2497201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1905995D-0F6E-4DA6-8727-DFC5D37E0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52" y="680396"/>
            <a:ext cx="9171296" cy="5949245"/>
          </a:xfrm>
          <a:prstGeom prst="rect">
            <a:avLst/>
          </a:prstGeom>
        </p:spPr>
      </p:pic>
    </p:spTree>
    <p:extLst>
      <p:ext uri="{BB962C8B-B14F-4D97-AF65-F5344CB8AC3E}">
        <p14:creationId xmlns:p14="http://schemas.microsoft.com/office/powerpoint/2010/main" val="963566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8C7228F0-973E-4BF5-8932-0EDB4F638A99}"/>
              </a:ext>
            </a:extLst>
          </p:cNvPr>
          <p:cNvPicPr>
            <a:picLocks noChangeAspect="1"/>
          </p:cNvPicPr>
          <p:nvPr/>
        </p:nvPicPr>
        <p:blipFill rotWithShape="1">
          <a:blip r:embed="rId2">
            <a:extLst>
              <a:ext uri="{28A0092B-C50C-407E-A947-70E740481C1C}">
                <a14:useLocalDpi xmlns:a14="http://schemas.microsoft.com/office/drawing/2010/main" val="0"/>
              </a:ext>
            </a:extLst>
          </a:blip>
          <a:srcRect l="24067" t="20421" r="19962" b="18446"/>
          <a:stretch/>
        </p:blipFill>
        <p:spPr>
          <a:xfrm>
            <a:off x="1103504" y="680396"/>
            <a:ext cx="10237786" cy="6019820"/>
          </a:xfrm>
          <a:prstGeom prst="rect">
            <a:avLst/>
          </a:prstGeom>
        </p:spPr>
      </p:pic>
    </p:spTree>
    <p:extLst>
      <p:ext uri="{BB962C8B-B14F-4D97-AF65-F5344CB8AC3E}">
        <p14:creationId xmlns:p14="http://schemas.microsoft.com/office/powerpoint/2010/main" val="2470532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4233D1D4-7AB7-4493-9D46-3A5B468F9D77}"/>
              </a:ext>
            </a:extLst>
          </p:cNvPr>
          <p:cNvPicPr>
            <a:picLocks noChangeAspect="1"/>
          </p:cNvPicPr>
          <p:nvPr/>
        </p:nvPicPr>
        <p:blipFill rotWithShape="1">
          <a:blip r:embed="rId2">
            <a:extLst>
              <a:ext uri="{28A0092B-C50C-407E-A947-70E740481C1C}">
                <a14:useLocalDpi xmlns:a14="http://schemas.microsoft.com/office/drawing/2010/main" val="0"/>
              </a:ext>
            </a:extLst>
          </a:blip>
          <a:srcRect l="22724" t="19590" r="19627" b="8050"/>
          <a:stretch/>
        </p:blipFill>
        <p:spPr>
          <a:xfrm>
            <a:off x="1801505" y="583958"/>
            <a:ext cx="9035770" cy="6105724"/>
          </a:xfrm>
          <a:prstGeom prst="rect">
            <a:avLst/>
          </a:prstGeom>
        </p:spPr>
      </p:pic>
    </p:spTree>
    <p:extLst>
      <p:ext uri="{BB962C8B-B14F-4D97-AF65-F5344CB8AC3E}">
        <p14:creationId xmlns:p14="http://schemas.microsoft.com/office/powerpoint/2010/main" val="36962528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DA226FA6-619F-4510-8307-609A44FD9011}"/>
              </a:ext>
            </a:extLst>
          </p:cNvPr>
          <p:cNvPicPr>
            <a:picLocks noChangeAspect="1"/>
          </p:cNvPicPr>
          <p:nvPr/>
        </p:nvPicPr>
        <p:blipFill rotWithShape="1">
          <a:blip r:embed="rId2">
            <a:extLst>
              <a:ext uri="{28A0092B-C50C-407E-A947-70E740481C1C}">
                <a14:useLocalDpi xmlns:a14="http://schemas.microsoft.com/office/drawing/2010/main" val="0"/>
              </a:ext>
            </a:extLst>
          </a:blip>
          <a:srcRect l="23620" t="20630" r="19291" b="7426"/>
          <a:stretch/>
        </p:blipFill>
        <p:spPr>
          <a:xfrm>
            <a:off x="1721043" y="680396"/>
            <a:ext cx="8980226" cy="6092468"/>
          </a:xfrm>
          <a:prstGeom prst="rect">
            <a:avLst/>
          </a:prstGeom>
        </p:spPr>
      </p:pic>
    </p:spTree>
    <p:extLst>
      <p:ext uri="{BB962C8B-B14F-4D97-AF65-F5344CB8AC3E}">
        <p14:creationId xmlns:p14="http://schemas.microsoft.com/office/powerpoint/2010/main" val="1777213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40DB4F69-63FE-4E98-B00B-B371B3EF4E4D}"/>
              </a:ext>
            </a:extLst>
          </p:cNvPr>
          <p:cNvPicPr>
            <a:picLocks noChangeAspect="1"/>
          </p:cNvPicPr>
          <p:nvPr/>
        </p:nvPicPr>
        <p:blipFill rotWithShape="1">
          <a:blip r:embed="rId2">
            <a:extLst>
              <a:ext uri="{28A0092B-C50C-407E-A947-70E740481C1C}">
                <a14:useLocalDpi xmlns:a14="http://schemas.microsoft.com/office/drawing/2010/main" val="0"/>
              </a:ext>
            </a:extLst>
          </a:blip>
          <a:srcRect l="24291" t="22501" r="19291" b="7426"/>
          <a:stretch/>
        </p:blipFill>
        <p:spPr>
          <a:xfrm>
            <a:off x="1651379" y="748027"/>
            <a:ext cx="9089409" cy="6077641"/>
          </a:xfrm>
          <a:prstGeom prst="rect">
            <a:avLst/>
          </a:prstGeom>
        </p:spPr>
      </p:pic>
    </p:spTree>
    <p:extLst>
      <p:ext uri="{BB962C8B-B14F-4D97-AF65-F5344CB8AC3E}">
        <p14:creationId xmlns:p14="http://schemas.microsoft.com/office/powerpoint/2010/main" val="4180558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218D3A8E-4F8F-43BF-861E-B6759154BBDD}"/>
              </a:ext>
            </a:extLst>
          </p:cNvPr>
          <p:cNvPicPr>
            <a:picLocks noChangeAspect="1"/>
          </p:cNvPicPr>
          <p:nvPr/>
        </p:nvPicPr>
        <p:blipFill rotWithShape="1">
          <a:blip r:embed="rId2">
            <a:extLst>
              <a:ext uri="{28A0092B-C50C-407E-A947-70E740481C1C}">
                <a14:useLocalDpi xmlns:a14="http://schemas.microsoft.com/office/drawing/2010/main" val="0"/>
              </a:ext>
            </a:extLst>
          </a:blip>
          <a:srcRect l="24628" t="23124" r="19738" b="5971"/>
          <a:stretch/>
        </p:blipFill>
        <p:spPr>
          <a:xfrm>
            <a:off x="1666269" y="680396"/>
            <a:ext cx="8859462" cy="6078622"/>
          </a:xfrm>
          <a:prstGeom prst="rect">
            <a:avLst/>
          </a:prstGeom>
        </p:spPr>
      </p:pic>
    </p:spTree>
    <p:extLst>
      <p:ext uri="{BB962C8B-B14F-4D97-AF65-F5344CB8AC3E}">
        <p14:creationId xmlns:p14="http://schemas.microsoft.com/office/powerpoint/2010/main" val="411752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EDA476-4488-4EEC-A712-F001D2F21BF3}"/>
              </a:ext>
            </a:extLst>
          </p:cNvPr>
          <p:cNvSpPr>
            <a:spLocks noGrp="1"/>
          </p:cNvSpPr>
          <p:nvPr>
            <p:ph type="title"/>
          </p:nvPr>
        </p:nvSpPr>
        <p:spPr>
          <a:xfrm>
            <a:off x="1251678" y="382385"/>
            <a:ext cx="10178322" cy="739833"/>
          </a:xfrm>
        </p:spPr>
        <p:txBody>
          <a:bodyPr>
            <a:normAutofit fontScale="90000"/>
          </a:bodyPr>
          <a:lstStyle/>
          <a:p>
            <a:pPr algn="ctr"/>
            <a:r>
              <a:rPr lang="es-HN" dirty="0"/>
              <a:t>Clasificación de activos</a:t>
            </a:r>
          </a:p>
        </p:txBody>
      </p:sp>
      <p:pic>
        <p:nvPicPr>
          <p:cNvPr id="5" name="Marcador de contenido 4">
            <a:extLst>
              <a:ext uri="{FF2B5EF4-FFF2-40B4-BE49-F238E27FC236}">
                <a16:creationId xmlns:a16="http://schemas.microsoft.com/office/drawing/2014/main" id="{684150B2-7DF0-433E-BB5E-38961BF994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811" t="21202" r="31872" b="2784"/>
          <a:stretch/>
        </p:blipFill>
        <p:spPr>
          <a:xfrm>
            <a:off x="1251678" y="1122218"/>
            <a:ext cx="4844322" cy="5598447"/>
          </a:xfrm>
        </p:spPr>
      </p:pic>
      <p:pic>
        <p:nvPicPr>
          <p:cNvPr id="7" name="Imagen 6">
            <a:extLst>
              <a:ext uri="{FF2B5EF4-FFF2-40B4-BE49-F238E27FC236}">
                <a16:creationId xmlns:a16="http://schemas.microsoft.com/office/drawing/2014/main" id="{B2EBADCD-91F6-4CA6-BFC4-A08392D6F2A5}"/>
              </a:ext>
            </a:extLst>
          </p:cNvPr>
          <p:cNvPicPr>
            <a:picLocks noChangeAspect="1"/>
          </p:cNvPicPr>
          <p:nvPr/>
        </p:nvPicPr>
        <p:blipFill rotWithShape="1">
          <a:blip r:embed="rId3">
            <a:extLst>
              <a:ext uri="{28A0092B-C50C-407E-A947-70E740481C1C}">
                <a14:useLocalDpi xmlns:a14="http://schemas.microsoft.com/office/drawing/2010/main" val="0"/>
              </a:ext>
            </a:extLst>
          </a:blip>
          <a:srcRect l="32046" t="26126" r="32954" b="56776"/>
          <a:stretch/>
        </p:blipFill>
        <p:spPr>
          <a:xfrm>
            <a:off x="6629400" y="1122219"/>
            <a:ext cx="4953000" cy="1122218"/>
          </a:xfrm>
          <a:prstGeom prst="rect">
            <a:avLst/>
          </a:prstGeom>
        </p:spPr>
      </p:pic>
      <p:pic>
        <p:nvPicPr>
          <p:cNvPr id="9" name="Imagen 8">
            <a:extLst>
              <a:ext uri="{FF2B5EF4-FFF2-40B4-BE49-F238E27FC236}">
                <a16:creationId xmlns:a16="http://schemas.microsoft.com/office/drawing/2014/main" id="{51CC54A6-FBB3-4342-AB9B-4F872CFD41A7}"/>
              </a:ext>
            </a:extLst>
          </p:cNvPr>
          <p:cNvPicPr>
            <a:picLocks noChangeAspect="1"/>
          </p:cNvPicPr>
          <p:nvPr/>
        </p:nvPicPr>
        <p:blipFill rotWithShape="1">
          <a:blip r:embed="rId4">
            <a:extLst>
              <a:ext uri="{28A0092B-C50C-407E-A947-70E740481C1C}">
                <a14:useLocalDpi xmlns:a14="http://schemas.microsoft.com/office/drawing/2010/main" val="0"/>
              </a:ext>
            </a:extLst>
          </a:blip>
          <a:srcRect l="29772" t="36174" r="38750" b="40396"/>
          <a:stretch/>
        </p:blipFill>
        <p:spPr>
          <a:xfrm>
            <a:off x="6629400" y="2349731"/>
            <a:ext cx="4923605" cy="1646901"/>
          </a:xfrm>
          <a:prstGeom prst="rect">
            <a:avLst/>
          </a:prstGeom>
        </p:spPr>
      </p:pic>
      <p:sp>
        <p:nvSpPr>
          <p:cNvPr id="10" name="CuadroTexto 9">
            <a:extLst>
              <a:ext uri="{FF2B5EF4-FFF2-40B4-BE49-F238E27FC236}">
                <a16:creationId xmlns:a16="http://schemas.microsoft.com/office/drawing/2014/main" id="{6BF34D86-D3E9-4A98-BB9D-F59E41E45B04}"/>
              </a:ext>
            </a:extLst>
          </p:cNvPr>
          <p:cNvSpPr txBox="1"/>
          <p:nvPr/>
        </p:nvSpPr>
        <p:spPr>
          <a:xfrm>
            <a:off x="6629400" y="4166120"/>
            <a:ext cx="4923605" cy="255454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MX" sz="1600" b="0" i="0" u="none" strike="noStrike" baseline="0" dirty="0">
                <a:solidFill>
                  <a:srgbClr val="000000"/>
                </a:solidFill>
                <a:latin typeface="Arial" panose="020B0604020202020204" pitchFamily="34" charset="0"/>
              </a:rPr>
              <a:t>A continuación se describen los elementos del cuadro anterior: </a:t>
            </a:r>
          </a:p>
          <a:p>
            <a:r>
              <a:rPr lang="es-HN" sz="1600" b="0" i="0" u="none" strike="noStrike" baseline="0" dirty="0">
                <a:solidFill>
                  <a:srgbClr val="000000"/>
                </a:solidFill>
                <a:latin typeface="Arial" panose="020B0604020202020204" pitchFamily="34" charset="0"/>
              </a:rPr>
              <a:t>C: Confidencialidad </a:t>
            </a:r>
          </a:p>
          <a:p>
            <a:r>
              <a:rPr lang="es-HN" sz="1600" b="0" i="0" u="none" strike="noStrike" baseline="0" dirty="0">
                <a:solidFill>
                  <a:srgbClr val="000000"/>
                </a:solidFill>
                <a:latin typeface="Arial" panose="020B0604020202020204" pitchFamily="34" charset="0"/>
              </a:rPr>
              <a:t> I: Integridad </a:t>
            </a:r>
          </a:p>
          <a:p>
            <a:r>
              <a:rPr lang="es-HN" sz="1600" b="0" i="0" u="none" strike="noStrike" baseline="0" dirty="0">
                <a:solidFill>
                  <a:srgbClr val="000000"/>
                </a:solidFill>
                <a:latin typeface="Arial" panose="020B0604020202020204" pitchFamily="34" charset="0"/>
              </a:rPr>
              <a:t>D: Disponibilidad </a:t>
            </a:r>
          </a:p>
          <a:p>
            <a:r>
              <a:rPr lang="es-MX" sz="1600" b="0" i="0" u="none" strike="noStrike" baseline="0" dirty="0">
                <a:solidFill>
                  <a:srgbClr val="000000"/>
                </a:solidFill>
                <a:latin typeface="Arial" panose="020B0604020202020204" pitchFamily="34" charset="0"/>
              </a:rPr>
              <a:t>Valor Final: Se toma el valor más alto de los tres dominios, para referenciar el activo y conocer su criticidad dentro de la EPS, así como las consecuencias que se pueden llegar a presentar en caso de que se vea vulnerado dicho activo. </a:t>
            </a:r>
            <a:endParaRPr lang="es-HN" sz="1600" dirty="0"/>
          </a:p>
        </p:txBody>
      </p:sp>
    </p:spTree>
    <p:extLst>
      <p:ext uri="{BB962C8B-B14F-4D97-AF65-F5344CB8AC3E}">
        <p14:creationId xmlns:p14="http://schemas.microsoft.com/office/powerpoint/2010/main" val="14954680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1B63B698-B09F-41D0-BED3-968EA1D1B39D}"/>
              </a:ext>
            </a:extLst>
          </p:cNvPr>
          <p:cNvPicPr>
            <a:picLocks noChangeAspect="1"/>
          </p:cNvPicPr>
          <p:nvPr/>
        </p:nvPicPr>
        <p:blipFill rotWithShape="1">
          <a:blip r:embed="rId2">
            <a:extLst>
              <a:ext uri="{28A0092B-C50C-407E-A947-70E740481C1C}">
                <a14:useLocalDpi xmlns:a14="http://schemas.microsoft.com/office/drawing/2010/main" val="0"/>
              </a:ext>
            </a:extLst>
          </a:blip>
          <a:srcRect l="23508" t="23749" r="19179" b="14703"/>
          <a:stretch/>
        </p:blipFill>
        <p:spPr>
          <a:xfrm>
            <a:off x="1092064" y="680396"/>
            <a:ext cx="10453942" cy="6043686"/>
          </a:xfrm>
          <a:prstGeom prst="rect">
            <a:avLst/>
          </a:prstGeom>
        </p:spPr>
      </p:pic>
    </p:spTree>
    <p:extLst>
      <p:ext uri="{BB962C8B-B14F-4D97-AF65-F5344CB8AC3E}">
        <p14:creationId xmlns:p14="http://schemas.microsoft.com/office/powerpoint/2010/main" val="3829825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4" name="Imagen 3">
            <a:extLst>
              <a:ext uri="{FF2B5EF4-FFF2-40B4-BE49-F238E27FC236}">
                <a16:creationId xmlns:a16="http://schemas.microsoft.com/office/drawing/2014/main" id="{A252F387-7837-47B4-AB5A-07D0ED75A69D}"/>
              </a:ext>
            </a:extLst>
          </p:cNvPr>
          <p:cNvPicPr>
            <a:picLocks noChangeAspect="1"/>
          </p:cNvPicPr>
          <p:nvPr/>
        </p:nvPicPr>
        <p:blipFill rotWithShape="1">
          <a:blip r:embed="rId2">
            <a:extLst>
              <a:ext uri="{28A0092B-C50C-407E-A947-70E740481C1C}">
                <a14:useLocalDpi xmlns:a14="http://schemas.microsoft.com/office/drawing/2010/main" val="0"/>
              </a:ext>
            </a:extLst>
          </a:blip>
          <a:srcRect l="23508" t="24788" r="19179" b="3683"/>
          <a:stretch/>
        </p:blipFill>
        <p:spPr>
          <a:xfrm>
            <a:off x="1788172" y="680396"/>
            <a:ext cx="8913097" cy="5988487"/>
          </a:xfrm>
          <a:prstGeom prst="rect">
            <a:avLst/>
          </a:prstGeom>
        </p:spPr>
      </p:pic>
    </p:spTree>
    <p:extLst>
      <p:ext uri="{BB962C8B-B14F-4D97-AF65-F5344CB8AC3E}">
        <p14:creationId xmlns:p14="http://schemas.microsoft.com/office/powerpoint/2010/main" val="3436761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DF31C-F6C8-4CDC-AB12-02E5E0D25E17}"/>
              </a:ext>
            </a:extLst>
          </p:cNvPr>
          <p:cNvSpPr>
            <a:spLocks noGrp="1"/>
          </p:cNvSpPr>
          <p:nvPr>
            <p:ph type="title"/>
          </p:nvPr>
        </p:nvSpPr>
        <p:spPr>
          <a:xfrm>
            <a:off x="1490731" y="84373"/>
            <a:ext cx="9692501" cy="596023"/>
          </a:xfrm>
        </p:spPr>
        <p:txBody>
          <a:bodyPr>
            <a:normAutofit/>
          </a:bodyPr>
          <a:lstStyle/>
          <a:p>
            <a:pPr algn="ctr"/>
            <a:r>
              <a:rPr lang="es-MX" sz="3200" dirty="0"/>
              <a:t>Matriz de impacto residual y riesgo residual.</a:t>
            </a:r>
            <a:endParaRPr lang="es-HN" sz="3200" dirty="0"/>
          </a:p>
        </p:txBody>
      </p:sp>
      <p:pic>
        <p:nvPicPr>
          <p:cNvPr id="5" name="Imagen 4">
            <a:extLst>
              <a:ext uri="{FF2B5EF4-FFF2-40B4-BE49-F238E27FC236}">
                <a16:creationId xmlns:a16="http://schemas.microsoft.com/office/drawing/2014/main" id="{4232FFDF-53D4-4B60-8C31-1355DF4EEF48}"/>
              </a:ext>
            </a:extLst>
          </p:cNvPr>
          <p:cNvPicPr>
            <a:picLocks noChangeAspect="1"/>
          </p:cNvPicPr>
          <p:nvPr/>
        </p:nvPicPr>
        <p:blipFill rotWithShape="1">
          <a:blip r:embed="rId2">
            <a:extLst>
              <a:ext uri="{28A0092B-C50C-407E-A947-70E740481C1C}">
                <a14:useLocalDpi xmlns:a14="http://schemas.microsoft.com/office/drawing/2010/main" val="0"/>
              </a:ext>
            </a:extLst>
          </a:blip>
          <a:srcRect l="23059" t="23749" r="19851" b="4515"/>
          <a:stretch/>
        </p:blipFill>
        <p:spPr>
          <a:xfrm>
            <a:off x="1674259" y="680396"/>
            <a:ext cx="8843481" cy="5982356"/>
          </a:xfrm>
          <a:prstGeom prst="rect">
            <a:avLst/>
          </a:prstGeom>
        </p:spPr>
      </p:pic>
    </p:spTree>
    <p:extLst>
      <p:ext uri="{BB962C8B-B14F-4D97-AF65-F5344CB8AC3E}">
        <p14:creationId xmlns:p14="http://schemas.microsoft.com/office/powerpoint/2010/main" val="6391935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23336-87A5-4826-91A9-ABB63D59088B}"/>
              </a:ext>
            </a:extLst>
          </p:cNvPr>
          <p:cNvSpPr>
            <a:spLocks noGrp="1"/>
          </p:cNvSpPr>
          <p:nvPr>
            <p:ph type="title"/>
          </p:nvPr>
        </p:nvSpPr>
        <p:spPr>
          <a:xfrm>
            <a:off x="2895600" y="1911927"/>
            <a:ext cx="9088582" cy="2846072"/>
          </a:xfrm>
        </p:spPr>
        <p:style>
          <a:lnRef idx="2">
            <a:schemeClr val="accent2"/>
          </a:lnRef>
          <a:fillRef idx="1">
            <a:schemeClr val="lt1"/>
          </a:fillRef>
          <a:effectRef idx="0">
            <a:schemeClr val="accent2"/>
          </a:effectRef>
          <a:fontRef idx="minor">
            <a:schemeClr val="dk1"/>
          </a:fontRef>
        </p:style>
        <p:txBody>
          <a:bodyPr>
            <a:normAutofit/>
          </a:bodyPr>
          <a:lstStyle/>
          <a:p>
            <a:pPr>
              <a:lnSpc>
                <a:spcPct val="100000"/>
              </a:lnSpc>
            </a:pPr>
            <a:r>
              <a:rPr lang="es-HN" sz="4400" b="1" dirty="0">
                <a:solidFill>
                  <a:schemeClr val="bg1"/>
                </a:solidFill>
                <a:latin typeface="Arial" panose="020B0604020202020204" pitchFamily="34" charset="0"/>
                <a:cs typeface="Arial" panose="020B0604020202020204" pitchFamily="34" charset="0"/>
              </a:rPr>
              <a:t>Entregable 3:</a:t>
            </a:r>
            <a:br>
              <a:rPr lang="es-HN" sz="6000" dirty="0">
                <a:solidFill>
                  <a:schemeClr val="bg1"/>
                </a:solidFill>
                <a:latin typeface="Arial" panose="020B0604020202020204" pitchFamily="34" charset="0"/>
                <a:cs typeface="Arial" panose="020B0604020202020204" pitchFamily="34" charset="0"/>
              </a:rPr>
            </a:br>
            <a:r>
              <a:rPr lang="es-MX" sz="1800" dirty="0">
                <a:solidFill>
                  <a:schemeClr val="bg1"/>
                </a:solidFill>
                <a:latin typeface="Arial" panose="020B0604020202020204" pitchFamily="34" charset="0"/>
                <a:cs typeface="Arial" panose="020B0604020202020204" pitchFamily="34" charset="0"/>
              </a:rPr>
              <a:t>Capítulo 3 Gestión de Riesgos</a:t>
            </a:r>
            <a:br>
              <a:rPr lang="es-MX" sz="1800" dirty="0">
                <a:solidFill>
                  <a:schemeClr val="bg1"/>
                </a:solidFill>
                <a:latin typeface="Arial" panose="020B0604020202020204" pitchFamily="34" charset="0"/>
                <a:cs typeface="Arial" panose="020B0604020202020204" pitchFamily="34" charset="0"/>
              </a:rPr>
            </a:br>
            <a:r>
              <a:rPr lang="es-MX" sz="1800" dirty="0">
                <a:solidFill>
                  <a:schemeClr val="bg1"/>
                </a:solidFill>
                <a:latin typeface="Arial" panose="020B0604020202020204" pitchFamily="34" charset="0"/>
                <a:cs typeface="Arial" panose="020B0604020202020204" pitchFamily="34" charset="0"/>
              </a:rPr>
              <a:t>3.3 </a:t>
            </a:r>
            <a:r>
              <a:rPr lang="es-MX" sz="1800" cap="none" dirty="0">
                <a:solidFill>
                  <a:schemeClr val="bg1"/>
                </a:solidFill>
                <a:latin typeface="Arial" panose="020B0604020202020204" pitchFamily="34" charset="0"/>
                <a:cs typeface="Arial" panose="020B0604020202020204" pitchFamily="34" charset="0"/>
              </a:rPr>
              <a:t>Comunicación del riesgo y recomendaciones</a:t>
            </a:r>
            <a:br>
              <a:rPr lang="es-MX" sz="1800" dirty="0">
                <a:solidFill>
                  <a:schemeClr val="bg1"/>
                </a:solidFill>
                <a:latin typeface="Arial" panose="020B0604020202020204" pitchFamily="34" charset="0"/>
                <a:cs typeface="Arial" panose="020B0604020202020204" pitchFamily="34" charset="0"/>
              </a:rPr>
            </a:br>
            <a:r>
              <a:rPr lang="es-MX" sz="1800" dirty="0">
                <a:solidFill>
                  <a:schemeClr val="bg1"/>
                </a:solidFill>
                <a:latin typeface="Arial" panose="020B0604020202020204" pitchFamily="34" charset="0"/>
                <a:cs typeface="Arial" panose="020B0604020202020204" pitchFamily="34" charset="0"/>
              </a:rPr>
              <a:t>3.3.1 </a:t>
            </a:r>
            <a:r>
              <a:rPr lang="es-MX" sz="1800" cap="none" dirty="0">
                <a:solidFill>
                  <a:schemeClr val="bg1"/>
                </a:solidFill>
                <a:latin typeface="Arial" panose="020B0604020202020204" pitchFamily="34" charset="0"/>
                <a:cs typeface="Arial" panose="020B0604020202020204" pitchFamily="34" charset="0"/>
              </a:rPr>
              <a:t>Tratamiento del riesgo</a:t>
            </a:r>
            <a:br>
              <a:rPr lang="es-MX" sz="1800" cap="none" dirty="0">
                <a:solidFill>
                  <a:schemeClr val="bg1"/>
                </a:solidFill>
                <a:latin typeface="Arial" panose="020B0604020202020204" pitchFamily="34" charset="0"/>
                <a:cs typeface="Arial" panose="020B0604020202020204" pitchFamily="34" charset="0"/>
              </a:rPr>
            </a:br>
            <a:r>
              <a:rPr lang="es-MX" sz="1800" cap="none" dirty="0">
                <a:solidFill>
                  <a:schemeClr val="bg1"/>
                </a:solidFill>
                <a:latin typeface="Arial" panose="020B0604020202020204" pitchFamily="34" charset="0"/>
                <a:cs typeface="Arial" panose="020B0604020202020204" pitchFamily="34" charset="0"/>
              </a:rPr>
              <a:t>3.3 Costos en Seguridad Informática</a:t>
            </a:r>
            <a:br>
              <a:rPr lang="es-MX" sz="1800" cap="none" dirty="0">
                <a:solidFill>
                  <a:schemeClr val="bg1"/>
                </a:solidFill>
                <a:latin typeface="Arial" panose="020B0604020202020204" pitchFamily="34" charset="0"/>
                <a:cs typeface="Arial" panose="020B0604020202020204" pitchFamily="34" charset="0"/>
              </a:rPr>
            </a:br>
            <a:r>
              <a:rPr lang="es-MX" sz="1800" cap="none" dirty="0">
                <a:solidFill>
                  <a:schemeClr val="bg1"/>
                </a:solidFill>
                <a:latin typeface="Arial" panose="020B0604020202020204" pitchFamily="34" charset="0"/>
                <a:cs typeface="Arial" panose="020B0604020202020204" pitchFamily="34" charset="0"/>
              </a:rPr>
              <a:t>3.4 Conclusiones y recomendaciones</a:t>
            </a:r>
            <a:br>
              <a:rPr lang="es-MX" sz="1800" cap="none" dirty="0">
                <a:solidFill>
                  <a:schemeClr val="bg1"/>
                </a:solidFill>
                <a:latin typeface="Arial" panose="020B0604020202020204" pitchFamily="34" charset="0"/>
                <a:cs typeface="Arial" panose="020B0604020202020204" pitchFamily="34" charset="0"/>
              </a:rPr>
            </a:br>
            <a:r>
              <a:rPr lang="es-MX" sz="1800" cap="none" dirty="0">
                <a:solidFill>
                  <a:schemeClr val="bg1"/>
                </a:solidFill>
                <a:latin typeface="Arial" panose="020B0604020202020204" pitchFamily="34" charset="0"/>
                <a:cs typeface="Arial" panose="020B0604020202020204" pitchFamily="34" charset="0"/>
              </a:rPr>
              <a:t>3.5 Bibliografía</a:t>
            </a:r>
            <a:endParaRPr lang="es-HN" cap="none"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17125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DE4C7078-4C8B-4A2D-A11E-E6ADB0723637}"/>
              </a:ext>
            </a:extLst>
          </p:cNvPr>
          <p:cNvPicPr>
            <a:picLocks noChangeAspect="1"/>
          </p:cNvPicPr>
          <p:nvPr/>
        </p:nvPicPr>
        <p:blipFill rotWithShape="1">
          <a:blip r:embed="rId2">
            <a:extLst>
              <a:ext uri="{28A0092B-C50C-407E-A947-70E740481C1C}">
                <a14:useLocalDpi xmlns:a14="http://schemas.microsoft.com/office/drawing/2010/main" val="0"/>
              </a:ext>
            </a:extLst>
          </a:blip>
          <a:srcRect l="21137" t="19921" r="40454" b="3668"/>
          <a:stretch/>
        </p:blipFill>
        <p:spPr>
          <a:xfrm>
            <a:off x="3165763" y="110345"/>
            <a:ext cx="5860473" cy="65259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72462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DD9A7-F1DB-4209-9C28-AD68384FFA8C}"/>
              </a:ext>
            </a:extLst>
          </p:cNvPr>
          <p:cNvPicPr>
            <a:picLocks noChangeAspect="1"/>
          </p:cNvPicPr>
          <p:nvPr/>
        </p:nvPicPr>
        <p:blipFill rotWithShape="1">
          <a:blip r:embed="rId2">
            <a:extLst>
              <a:ext uri="{28A0092B-C50C-407E-A947-70E740481C1C}">
                <a14:useLocalDpi xmlns:a14="http://schemas.microsoft.com/office/drawing/2010/main" val="0"/>
              </a:ext>
            </a:extLst>
          </a:blip>
          <a:srcRect l="20568" t="19077" r="40341" b="8945"/>
          <a:stretch/>
        </p:blipFill>
        <p:spPr>
          <a:xfrm>
            <a:off x="3061854" y="136049"/>
            <a:ext cx="6068291" cy="65834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37700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83F9DEE-6C0A-48EC-A053-33D240774159}"/>
              </a:ext>
            </a:extLst>
          </p:cNvPr>
          <p:cNvPicPr>
            <a:picLocks noChangeAspect="1"/>
          </p:cNvPicPr>
          <p:nvPr/>
        </p:nvPicPr>
        <p:blipFill rotWithShape="1">
          <a:blip r:embed="rId2">
            <a:extLst>
              <a:ext uri="{28A0092B-C50C-407E-A947-70E740481C1C}">
                <a14:useLocalDpi xmlns:a14="http://schemas.microsoft.com/office/drawing/2010/main" val="0"/>
              </a:ext>
            </a:extLst>
          </a:blip>
          <a:srcRect l="24664" t="21869" r="23990" b="2579"/>
          <a:stretch/>
        </p:blipFill>
        <p:spPr>
          <a:xfrm>
            <a:off x="2133475" y="290146"/>
            <a:ext cx="7925050" cy="6277708"/>
          </a:xfrm>
          <a:prstGeom prst="rect">
            <a:avLst/>
          </a:prstGeom>
        </p:spPr>
      </p:pic>
    </p:spTree>
    <p:extLst>
      <p:ext uri="{BB962C8B-B14F-4D97-AF65-F5344CB8AC3E}">
        <p14:creationId xmlns:p14="http://schemas.microsoft.com/office/powerpoint/2010/main" val="307426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1D4A93-7193-405A-ABC3-00203F96E158}"/>
              </a:ext>
            </a:extLst>
          </p:cNvPr>
          <p:cNvPicPr>
            <a:picLocks noChangeAspect="1"/>
          </p:cNvPicPr>
          <p:nvPr/>
        </p:nvPicPr>
        <p:blipFill rotWithShape="1">
          <a:blip r:embed="rId2">
            <a:extLst>
              <a:ext uri="{28A0092B-C50C-407E-A947-70E740481C1C}">
                <a14:useLocalDpi xmlns:a14="http://schemas.microsoft.com/office/drawing/2010/main" val="0"/>
              </a:ext>
            </a:extLst>
          </a:blip>
          <a:srcRect l="20455" t="18654" r="41023" b="211"/>
          <a:stretch/>
        </p:blipFill>
        <p:spPr>
          <a:xfrm>
            <a:off x="3316163" y="277091"/>
            <a:ext cx="5559674" cy="6303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5981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2920173-EBA3-43EB-A72A-0A3780112B6C}"/>
              </a:ext>
            </a:extLst>
          </p:cNvPr>
          <p:cNvPicPr>
            <a:picLocks noChangeAspect="1"/>
          </p:cNvPicPr>
          <p:nvPr/>
        </p:nvPicPr>
        <p:blipFill rotWithShape="1">
          <a:blip r:embed="rId2">
            <a:extLst>
              <a:ext uri="{28A0092B-C50C-407E-A947-70E740481C1C}">
                <a14:useLocalDpi xmlns:a14="http://schemas.microsoft.com/office/drawing/2010/main" val="0"/>
              </a:ext>
            </a:extLst>
          </a:blip>
          <a:srcRect l="20481" t="18299" r="45769" b="15975"/>
          <a:stretch/>
        </p:blipFill>
        <p:spPr>
          <a:xfrm>
            <a:off x="3247291" y="193431"/>
            <a:ext cx="5984632" cy="64324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10153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E2DABA7-24BD-4F45-8504-2679CD2A1247}"/>
              </a:ext>
            </a:extLst>
          </p:cNvPr>
          <p:cNvPicPr>
            <a:picLocks noChangeAspect="1"/>
          </p:cNvPicPr>
          <p:nvPr/>
        </p:nvPicPr>
        <p:blipFill rotWithShape="1">
          <a:blip r:embed="rId2">
            <a:extLst>
              <a:ext uri="{28A0092B-C50C-407E-A947-70E740481C1C}">
                <a14:useLocalDpi xmlns:a14="http://schemas.microsoft.com/office/drawing/2010/main" val="0"/>
              </a:ext>
            </a:extLst>
          </a:blip>
          <a:srcRect l="35336" t="21333" r="36827" b="9277"/>
          <a:stretch/>
        </p:blipFill>
        <p:spPr>
          <a:xfrm>
            <a:off x="4079630" y="408455"/>
            <a:ext cx="4695093" cy="6300669"/>
          </a:xfrm>
          <a:prstGeom prst="rect">
            <a:avLst/>
          </a:prstGeom>
        </p:spPr>
      </p:pic>
    </p:spTree>
    <p:extLst>
      <p:ext uri="{BB962C8B-B14F-4D97-AF65-F5344CB8AC3E}">
        <p14:creationId xmlns:p14="http://schemas.microsoft.com/office/powerpoint/2010/main" val="278948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651AA4-D972-449D-B61D-237FBF3CDD08}"/>
              </a:ext>
            </a:extLst>
          </p:cNvPr>
          <p:cNvPicPr>
            <a:picLocks noChangeAspect="1"/>
          </p:cNvPicPr>
          <p:nvPr/>
        </p:nvPicPr>
        <p:blipFill rotWithShape="1">
          <a:blip r:embed="rId2">
            <a:extLst>
              <a:ext uri="{28A0092B-C50C-407E-A947-70E740481C1C}">
                <a14:useLocalDpi xmlns:a14="http://schemas.microsoft.com/office/drawing/2010/main" val="0"/>
              </a:ext>
            </a:extLst>
          </a:blip>
          <a:srcRect l="20341" t="21609" r="21818" b="4934"/>
          <a:stretch/>
        </p:blipFill>
        <p:spPr>
          <a:xfrm>
            <a:off x="1773381" y="236847"/>
            <a:ext cx="9337964" cy="6384306"/>
          </a:xfrm>
          <a:prstGeom prst="rect">
            <a:avLst/>
          </a:prstGeom>
        </p:spPr>
      </p:pic>
    </p:spTree>
    <p:extLst>
      <p:ext uri="{BB962C8B-B14F-4D97-AF65-F5344CB8AC3E}">
        <p14:creationId xmlns:p14="http://schemas.microsoft.com/office/powerpoint/2010/main" val="8958991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5C0DB9A-A0AA-4A93-A41A-EBA5153D1DE3}"/>
              </a:ext>
            </a:extLst>
          </p:cNvPr>
          <p:cNvPicPr>
            <a:picLocks noChangeAspect="1"/>
          </p:cNvPicPr>
          <p:nvPr/>
        </p:nvPicPr>
        <p:blipFill rotWithShape="1">
          <a:blip r:embed="rId2">
            <a:extLst>
              <a:ext uri="{28A0092B-C50C-407E-A947-70E740481C1C}">
                <a14:useLocalDpi xmlns:a14="http://schemas.microsoft.com/office/drawing/2010/main" val="0"/>
              </a:ext>
            </a:extLst>
          </a:blip>
          <a:srcRect l="35913" t="19457" r="35818" b="11957"/>
          <a:stretch/>
        </p:blipFill>
        <p:spPr>
          <a:xfrm>
            <a:off x="4114798" y="156108"/>
            <a:ext cx="5011617" cy="6545784"/>
          </a:xfrm>
          <a:prstGeom prst="rect">
            <a:avLst/>
          </a:prstGeom>
        </p:spPr>
      </p:pic>
    </p:spTree>
    <p:extLst>
      <p:ext uri="{BB962C8B-B14F-4D97-AF65-F5344CB8AC3E}">
        <p14:creationId xmlns:p14="http://schemas.microsoft.com/office/powerpoint/2010/main" val="2683599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106222A-4C4A-46E7-96C1-C1DC5333C445}"/>
              </a:ext>
            </a:extLst>
          </p:cNvPr>
          <p:cNvPicPr>
            <a:picLocks noChangeAspect="1"/>
          </p:cNvPicPr>
          <p:nvPr/>
        </p:nvPicPr>
        <p:blipFill rotWithShape="1">
          <a:blip r:embed="rId2">
            <a:extLst>
              <a:ext uri="{28A0092B-C50C-407E-A947-70E740481C1C}">
                <a14:useLocalDpi xmlns:a14="http://schemas.microsoft.com/office/drawing/2010/main" val="0"/>
              </a:ext>
            </a:extLst>
          </a:blip>
          <a:srcRect l="34904" t="18386" r="36682" b="14635"/>
          <a:stretch/>
        </p:blipFill>
        <p:spPr>
          <a:xfrm>
            <a:off x="3868614" y="115147"/>
            <a:ext cx="5222632" cy="6627705"/>
          </a:xfrm>
          <a:prstGeom prst="rect">
            <a:avLst/>
          </a:prstGeom>
        </p:spPr>
      </p:pic>
    </p:spTree>
    <p:extLst>
      <p:ext uri="{BB962C8B-B14F-4D97-AF65-F5344CB8AC3E}">
        <p14:creationId xmlns:p14="http://schemas.microsoft.com/office/powerpoint/2010/main" val="305977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DDB93C4-6F11-4BE7-817B-70194FD4BB7C}"/>
              </a:ext>
            </a:extLst>
          </p:cNvPr>
          <p:cNvPicPr>
            <a:picLocks noChangeAspect="1"/>
          </p:cNvPicPr>
          <p:nvPr/>
        </p:nvPicPr>
        <p:blipFill rotWithShape="1">
          <a:blip r:embed="rId2">
            <a:extLst>
              <a:ext uri="{28A0092B-C50C-407E-A947-70E740481C1C}">
                <a14:useLocalDpi xmlns:a14="http://schemas.microsoft.com/office/drawing/2010/main" val="0"/>
              </a:ext>
            </a:extLst>
          </a:blip>
          <a:srcRect l="20085" t="23967" r="21568" b="14404"/>
          <a:stretch/>
        </p:blipFill>
        <p:spPr>
          <a:xfrm>
            <a:off x="1193369" y="468735"/>
            <a:ext cx="10538847" cy="6102546"/>
          </a:xfrm>
          <a:prstGeom prst="rect">
            <a:avLst/>
          </a:prstGeom>
        </p:spPr>
      </p:pic>
    </p:spTree>
    <p:extLst>
      <p:ext uri="{BB962C8B-B14F-4D97-AF65-F5344CB8AC3E}">
        <p14:creationId xmlns:p14="http://schemas.microsoft.com/office/powerpoint/2010/main" val="923410202"/>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Distintivo</Template>
  <TotalTime>1260</TotalTime>
  <Words>1999</Words>
  <Application>Microsoft Office PowerPoint</Application>
  <PresentationFormat>Panorámica</PresentationFormat>
  <Paragraphs>137</Paragraphs>
  <Slides>81</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81</vt:i4>
      </vt:variant>
    </vt:vector>
  </HeadingPairs>
  <TitlesOfParts>
    <vt:vector size="88" baseType="lpstr">
      <vt:lpstr>Abadi</vt:lpstr>
      <vt:lpstr>Arial</vt:lpstr>
      <vt:lpstr>Arial Black</vt:lpstr>
      <vt:lpstr>Calibri</vt:lpstr>
      <vt:lpstr>Gill Sans MT</vt:lpstr>
      <vt:lpstr>Impact</vt:lpstr>
      <vt:lpstr>Distintivo</vt:lpstr>
      <vt:lpstr>Ejemplo 2:  “ANÁLISIS DE RIESGOS DE SEGURIDAD DE LA INFORMACIÓN BASADO EN LA METODOLOGÍA MAGERIT PARA EL ÁREA DE DATACENTER DE UNA ENTIDAD PROMOTORA DE SALUD” </vt:lpstr>
      <vt:lpstr>cOntenido del ejemplo</vt:lpstr>
      <vt:lpstr>Comparación de metodologías</vt:lpstr>
      <vt:lpstr>Fases de trabajo de la metodología magerit</vt:lpstr>
      <vt:lpstr>IDENTIFICACIÓN DE ACTIVOS</vt:lpstr>
      <vt:lpstr>Levantamiento de activos de información</vt:lpstr>
      <vt:lpstr>Clasificación de activos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 para agregar en el entregable 2:</vt:lpstr>
      <vt:lpstr>Amenazas</vt:lpstr>
      <vt:lpstr>Impacto potencial</vt:lpstr>
      <vt:lpstr>Salvaguardas</vt:lpstr>
      <vt:lpstr>Impacto residual</vt:lpstr>
      <vt:lpstr>IDENTIFICACIÓN DE AMENAZAS Y PROBABILIDAD</vt:lpstr>
      <vt:lpstr>Ejemplo de Amenazas identificadas</vt:lpstr>
      <vt:lpstr>Ejemplo de Amenazas identificadas</vt:lpstr>
      <vt:lpstr>Presentación de PowerPoint</vt:lpstr>
      <vt:lpstr>Matriz de impacto potencial</vt:lpstr>
      <vt:lpstr>Matriz de impacto potencial</vt:lpstr>
      <vt:lpstr>Riesgo Potencial</vt:lpstr>
      <vt:lpstr>Número de amenazas por zona de riesgo y tipo de activo  </vt:lpstr>
      <vt:lpstr>Matriz de riesgo potencial.</vt:lpstr>
      <vt:lpstr>SALVAGUARDAS O CONTROLES EXISTENTES</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Controles implementados según el activo, la amenaza y su nivel de efectividad. </vt:lpstr>
      <vt:lpstr>IMPACTO RESIDUAL</vt:lpstr>
      <vt:lpstr>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Matriz de impacto residual y riesgo residual.</vt:lpstr>
      <vt:lpstr>Entregable 3: Capítulo 3 Gestión de Riesgos 3.3 Comunicación del riesgo y recomendaciones 3.3.1 Tratamiento del riesgo 3.3 Costos en Seguridad Informática 3.4 Conclusiones y recomendaciones 3.5 Bibliografía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Ejemplo 2: análisis de riesgos con metodología magerit</dc:title>
  <dc:creator>Blanca</dc:creator>
  <cp:lastModifiedBy>Blanca</cp:lastModifiedBy>
  <cp:revision>14</cp:revision>
  <dcterms:created xsi:type="dcterms:W3CDTF">2022-01-24T02:16:37Z</dcterms:created>
  <dcterms:modified xsi:type="dcterms:W3CDTF">2022-03-24T04:42:14Z</dcterms:modified>
</cp:coreProperties>
</file>